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m4a" ContentType="audio/mp4"/>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70" r:id="rId5"/>
    <p:sldId id="316" r:id="rId6"/>
    <p:sldId id="335" r:id="rId7"/>
    <p:sldId id="315" r:id="rId8"/>
    <p:sldId id="257" r:id="rId9"/>
    <p:sldId id="336" r:id="rId10"/>
    <p:sldId id="340" r:id="rId11"/>
    <p:sldId id="341" r:id="rId12"/>
    <p:sldId id="342" r:id="rId13"/>
    <p:sldId id="339" r:id="rId14"/>
    <p:sldId id="264" r:id="rId15"/>
    <p:sldId id="338"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5E8114D-1534-460D-BACB-01425C040C09}">
          <p14:sldIdLst>
            <p14:sldId id="270"/>
          </p14:sldIdLst>
        </p14:section>
        <p14:section name="Problem" id="{B3722385-FBB2-468F-965A-7B63E17B98FE}">
          <p14:sldIdLst>
            <p14:sldId id="316"/>
            <p14:sldId id="335"/>
            <p14:sldId id="315"/>
            <p14:sldId id="257"/>
            <p14:sldId id="336"/>
          </p14:sldIdLst>
        </p14:section>
        <p14:section name="Baseline Method" id="{6F810BF0-EDC2-41F7-95E5-BBAB83EAF059}">
          <p14:sldIdLst>
            <p14:sldId id="340"/>
          </p14:sldIdLst>
        </p14:section>
        <p14:section name="Improved Method" id="{C48C19BF-9578-4868-9537-E16713293419}">
          <p14:sldIdLst>
            <p14:sldId id="341"/>
            <p14:sldId id="342"/>
          </p14:sldIdLst>
        </p14:section>
        <p14:section name="Results" id="{6D3F5E76-E530-496F-B9CA-420499884FC3}">
          <p14:sldIdLst>
            <p14:sldId id="339"/>
            <p14:sldId id="264"/>
          </p14:sldIdLst>
        </p14:section>
        <p14:section name="Conclusion" id="{F8FFA464-4A0F-0B4B-8FE6-630D91FDBB78}">
          <p14:sldIdLst>
            <p14:sldId id="338"/>
          </p14:sldIdLst>
        </p14:section>
      </p14:sectionLst>
    </p:ext>
    <p:ext uri="{EFAFB233-063F-42B5-8137-9DF3F51BA10A}">
      <p15:sldGuideLst xmlns:p15="http://schemas.microsoft.com/office/powerpoint/2012/main">
        <p15:guide id="1" orient="horz" pos="2137" userDrawn="1">
          <p15:clr>
            <a:srgbClr val="A4A3A4"/>
          </p15:clr>
        </p15:guide>
        <p15:guide id="2" pos="3817" userDrawn="1">
          <p15:clr>
            <a:srgbClr val="A4A3A4"/>
          </p15:clr>
        </p15:guide>
        <p15:guide id="3" pos="529" userDrawn="1">
          <p15:clr>
            <a:srgbClr val="A4A3A4"/>
          </p15:clr>
        </p15:guide>
        <p15:guide id="4" pos="715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ome BESTEL" initials="JB"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B1B"/>
    <a:srgbClr val="FE1359"/>
    <a:srgbClr val="F7F7F7"/>
    <a:srgbClr val="FAF8F9"/>
    <a:srgbClr val="F9E5D7"/>
    <a:srgbClr val="FAFAFA"/>
    <a:srgbClr val="2B2B2B"/>
    <a:srgbClr val="F05C6A"/>
    <a:srgbClr val="2A2A2A"/>
    <a:srgbClr val="4D2B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423" autoAdjust="0"/>
    <p:restoredTop sz="69316" autoAdjust="0"/>
  </p:normalViewPr>
  <p:slideViewPr>
    <p:cSldViewPr snapToGrid="0">
      <p:cViewPr>
        <p:scale>
          <a:sx n="104" d="100"/>
          <a:sy n="104" d="100"/>
        </p:scale>
        <p:origin x="3224" y="656"/>
      </p:cViewPr>
      <p:guideLst>
        <p:guide orient="horz" pos="2137"/>
        <p:guide pos="3817"/>
        <p:guide pos="529"/>
        <p:guide pos="7151"/>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notesMaster" Target="notesMasters/notesMaster1.xml"/><Relationship Id="rId18" Type="http://schemas.openxmlformats.org/officeDocument/2006/relationships/commentAuthors" Target="commentAuthors.xml"/><Relationship Id="rId19" Type="http://schemas.openxmlformats.org/officeDocument/2006/relationships/presProps" Target="pres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accent1">
                    <a:lumMod val="50000"/>
                  </a:schemeClr>
                </a:solidFill>
                <a:latin typeface="+mn-lt"/>
                <a:ea typeface="+mn-ea"/>
                <a:cs typeface="+mn-cs"/>
              </a:defRPr>
            </a:pPr>
            <a:r>
              <a:rPr lang="en-US" b="1" dirty="0" smtClean="0">
                <a:solidFill>
                  <a:schemeClr val="accent1">
                    <a:lumMod val="50000"/>
                  </a:schemeClr>
                </a:solidFill>
              </a:rPr>
              <a:t>Accuracy</a:t>
            </a:r>
            <a:r>
              <a:rPr lang="en-US" b="1" baseline="0" dirty="0" smtClean="0">
                <a:solidFill>
                  <a:schemeClr val="accent1">
                    <a:lumMod val="50000"/>
                  </a:schemeClr>
                </a:solidFill>
              </a:rPr>
              <a:t> - Project Data</a:t>
            </a:r>
            <a:endParaRPr lang="en-US" b="1" dirty="0">
              <a:solidFill>
                <a:schemeClr val="accent1">
                  <a:lumMod val="50000"/>
                </a:schemeClr>
              </a:solidFill>
            </a:endParaRPr>
          </a:p>
        </c:rich>
      </c:tx>
      <c:layout/>
      <c:overlay val="0"/>
      <c:spPr>
        <a:noFill/>
        <a:ln>
          <a:noFill/>
        </a:ln>
        <a:effectLst/>
      </c:spPr>
      <c:txPr>
        <a:bodyPr rot="0" spcFirstLastPara="1" vertOverflow="ellipsis" vert="horz" wrap="square" anchor="ctr" anchorCtr="1"/>
        <a:lstStyle/>
        <a:p>
          <a:pPr>
            <a:defRPr sz="1862" b="1" i="0" u="none" strike="noStrike" kern="1200" spc="0" baseline="0">
              <a:solidFill>
                <a:schemeClr val="accent1">
                  <a:lumMod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Random</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lumMod val="5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Easy</c:v>
                </c:pt>
                <c:pt idx="1">
                  <c:v>Medium</c:v>
                </c:pt>
                <c:pt idx="2">
                  <c:v>Hard</c:v>
                </c:pt>
              </c:strCache>
            </c:strRef>
          </c:cat>
          <c:val>
            <c:numRef>
              <c:f>Sheet1!$B$2:$B$4</c:f>
              <c:numCache>
                <c:formatCode>General</c:formatCode>
                <c:ptCount val="3"/>
                <c:pt idx="0">
                  <c:v>33.24</c:v>
                </c:pt>
                <c:pt idx="1">
                  <c:v>33.36776</c:v>
                </c:pt>
                <c:pt idx="2">
                  <c:v>33.26424</c:v>
                </c:pt>
              </c:numCache>
            </c:numRef>
          </c:val>
          <c:smooth val="0"/>
        </c:ser>
        <c:ser>
          <c:idx val="1"/>
          <c:order val="1"/>
          <c:tx>
            <c:strRef>
              <c:f>Sheet1!$C$1</c:f>
              <c:strCache>
                <c:ptCount val="1"/>
                <c:pt idx="0">
                  <c:v>SVD</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lumMod val="5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Easy</c:v>
                </c:pt>
                <c:pt idx="1">
                  <c:v>Medium</c:v>
                </c:pt>
                <c:pt idx="2">
                  <c:v>Hard</c:v>
                </c:pt>
              </c:strCache>
            </c:strRef>
          </c:cat>
          <c:val>
            <c:numRef>
              <c:f>Sheet1!$C$2:$C$4</c:f>
              <c:numCache>
                <c:formatCode>General</c:formatCode>
                <c:ptCount val="3"/>
                <c:pt idx="0">
                  <c:v>60.68</c:v>
                </c:pt>
                <c:pt idx="1">
                  <c:v>62.94696</c:v>
                </c:pt>
                <c:pt idx="2">
                  <c:v>46.52484</c:v>
                </c:pt>
              </c:numCache>
            </c:numRef>
          </c:val>
          <c:smooth val="0"/>
        </c:ser>
        <c:dLbls>
          <c:showLegendKey val="0"/>
          <c:showVal val="0"/>
          <c:showCatName val="0"/>
          <c:showSerName val="0"/>
          <c:showPercent val="0"/>
          <c:showBubbleSize val="0"/>
        </c:dLbls>
        <c:marker val="1"/>
        <c:smooth val="0"/>
        <c:axId val="-2118103280"/>
        <c:axId val="-2118104368"/>
      </c:lineChart>
      <c:catAx>
        <c:axId val="-211810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accent1">
                    <a:lumMod val="50000"/>
                  </a:schemeClr>
                </a:solidFill>
                <a:latin typeface="+mn-lt"/>
                <a:ea typeface="+mn-ea"/>
                <a:cs typeface="+mn-cs"/>
              </a:defRPr>
            </a:pPr>
            <a:endParaRPr lang="en-US"/>
          </a:p>
        </c:txPr>
        <c:crossAx val="-2118104368"/>
        <c:crosses val="autoZero"/>
        <c:auto val="1"/>
        <c:lblAlgn val="ctr"/>
        <c:lblOffset val="100"/>
        <c:noMultiLvlLbl val="0"/>
      </c:catAx>
      <c:valAx>
        <c:axId val="-2118104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smtClean="0">
                    <a:solidFill>
                      <a:schemeClr val="accent1">
                        <a:lumMod val="50000"/>
                      </a:schemeClr>
                    </a:solidFill>
                  </a:rPr>
                  <a:t>Accuracy %</a:t>
                </a:r>
                <a:endParaRPr lang="en-US" b="1" dirty="0">
                  <a:solidFill>
                    <a:schemeClr val="accent1">
                      <a:lumMod val="50000"/>
                    </a:schemeClr>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accent1">
                    <a:lumMod val="50000"/>
                  </a:schemeClr>
                </a:solidFill>
                <a:latin typeface="+mn-lt"/>
                <a:ea typeface="+mn-ea"/>
                <a:cs typeface="+mn-cs"/>
              </a:defRPr>
            </a:pPr>
            <a:endParaRPr lang="en-US"/>
          </a:p>
        </c:txPr>
        <c:crossAx val="-21181032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1" i="0" u="none" strike="noStrike" kern="1200" baseline="0">
              <a:solidFill>
                <a:schemeClr val="accent1">
                  <a:lumMod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smtClean="0">
                <a:solidFill>
                  <a:schemeClr val="accent1">
                    <a:lumMod val="50000"/>
                  </a:schemeClr>
                </a:solidFill>
              </a:rPr>
              <a:t>Accuracy –</a:t>
            </a:r>
            <a:r>
              <a:rPr lang="en-US" b="1" baseline="0" dirty="0" smtClean="0">
                <a:solidFill>
                  <a:schemeClr val="accent1">
                    <a:lumMod val="50000"/>
                  </a:schemeClr>
                </a:solidFill>
              </a:rPr>
              <a:t> </a:t>
            </a:r>
            <a:r>
              <a:rPr lang="en-US" b="1" dirty="0" smtClean="0">
                <a:solidFill>
                  <a:schemeClr val="accent1">
                    <a:lumMod val="50000"/>
                  </a:schemeClr>
                </a:solidFill>
              </a:rPr>
              <a:t>1000 Genome Dataset</a:t>
            </a:r>
            <a:endParaRPr lang="en-US" b="1" dirty="0">
              <a:solidFill>
                <a:schemeClr val="accent1">
                  <a:lumMod val="50000"/>
                </a:schemeClr>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Random</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lumMod val="5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100.0</c:v>
                </c:pt>
                <c:pt idx="1">
                  <c:v>1000.0</c:v>
                </c:pt>
                <c:pt idx="2">
                  <c:v>10000.0</c:v>
                </c:pt>
              </c:numCache>
            </c:numRef>
          </c:cat>
          <c:val>
            <c:numRef>
              <c:f>Sheet1!$B$2:$B$4</c:f>
              <c:numCache>
                <c:formatCode>General</c:formatCode>
                <c:ptCount val="3"/>
                <c:pt idx="0">
                  <c:v>78.669</c:v>
                </c:pt>
                <c:pt idx="1">
                  <c:v>79.55500000000001</c:v>
                </c:pt>
                <c:pt idx="2">
                  <c:v>67.82</c:v>
                </c:pt>
              </c:numCache>
            </c:numRef>
          </c:val>
          <c:smooth val="0"/>
        </c:ser>
        <c:ser>
          <c:idx val="1"/>
          <c:order val="1"/>
          <c:tx>
            <c:strRef>
              <c:f>Sheet1!$C$1</c:f>
              <c:strCache>
                <c:ptCount val="1"/>
                <c:pt idx="0">
                  <c:v>SVD</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lumMod val="5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100.0</c:v>
                </c:pt>
                <c:pt idx="1">
                  <c:v>1000.0</c:v>
                </c:pt>
                <c:pt idx="2">
                  <c:v>10000.0</c:v>
                </c:pt>
              </c:numCache>
            </c:numRef>
          </c:cat>
          <c:val>
            <c:numRef>
              <c:f>Sheet1!$C$2:$C$4</c:f>
              <c:numCache>
                <c:formatCode>General</c:formatCode>
                <c:ptCount val="3"/>
                <c:pt idx="0">
                  <c:v>92.05500000000001</c:v>
                </c:pt>
                <c:pt idx="1">
                  <c:v>93.314</c:v>
                </c:pt>
                <c:pt idx="2">
                  <c:v>82.9182</c:v>
                </c:pt>
              </c:numCache>
            </c:numRef>
          </c:val>
          <c:smooth val="0"/>
        </c:ser>
        <c:dLbls>
          <c:showLegendKey val="0"/>
          <c:showVal val="0"/>
          <c:showCatName val="0"/>
          <c:showSerName val="0"/>
          <c:showPercent val="0"/>
          <c:showBubbleSize val="0"/>
        </c:dLbls>
        <c:marker val="1"/>
        <c:smooth val="0"/>
        <c:axId val="-2113188496"/>
        <c:axId val="-2113182400"/>
      </c:lineChart>
      <c:catAx>
        <c:axId val="-211318849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smtClean="0">
                    <a:solidFill>
                      <a:schemeClr val="accent1">
                        <a:lumMod val="50000"/>
                      </a:schemeClr>
                    </a:solidFill>
                  </a:rPr>
                  <a:t>SNP Considered</a:t>
                </a:r>
                <a:endParaRPr lang="en-US" b="1" dirty="0">
                  <a:solidFill>
                    <a:schemeClr val="accent1">
                      <a:lumMod val="50000"/>
                    </a:schemeClr>
                  </a:solidFill>
                </a:endParaRP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accent1">
                    <a:lumMod val="50000"/>
                  </a:schemeClr>
                </a:solidFill>
                <a:latin typeface="+mn-lt"/>
                <a:ea typeface="+mn-ea"/>
                <a:cs typeface="+mn-cs"/>
              </a:defRPr>
            </a:pPr>
            <a:endParaRPr lang="en-US"/>
          </a:p>
        </c:txPr>
        <c:crossAx val="-2113182400"/>
        <c:crosses val="autoZero"/>
        <c:auto val="1"/>
        <c:lblAlgn val="ctr"/>
        <c:lblOffset val="100"/>
        <c:noMultiLvlLbl val="0"/>
      </c:catAx>
      <c:valAx>
        <c:axId val="-2113182400"/>
        <c:scaling>
          <c:orientation val="minMax"/>
          <c:min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smtClean="0">
                    <a:solidFill>
                      <a:schemeClr val="accent1">
                        <a:lumMod val="50000"/>
                      </a:schemeClr>
                    </a:solidFill>
                  </a:rPr>
                  <a:t>Accuracy</a:t>
                </a:r>
                <a:endParaRPr lang="en-US" b="1" dirty="0">
                  <a:solidFill>
                    <a:schemeClr val="accent1">
                      <a:lumMod val="50000"/>
                    </a:schemeClr>
                  </a:solidFill>
                </a:endParaRP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accent1">
                    <a:lumMod val="50000"/>
                  </a:schemeClr>
                </a:solidFill>
                <a:latin typeface="+mn-lt"/>
                <a:ea typeface="+mn-ea"/>
                <a:cs typeface="+mn-cs"/>
              </a:defRPr>
            </a:pPr>
            <a:endParaRPr lang="en-US"/>
          </a:p>
        </c:txPr>
        <c:crossAx val="-21131884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1" i="0" u="none" strike="noStrike" kern="1200" baseline="0">
              <a:solidFill>
                <a:schemeClr val="accent1">
                  <a:lumMod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4A8190-0A1A-E644-B72D-D027F6538E77}" type="datetimeFigureOut">
              <a:rPr lang="fr-FR" smtClean="0"/>
              <a:t>11/06/2016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4E694-4681-CE4A-A8CF-155323877C39}" type="slidenum">
              <a:rPr lang="fr-FR" smtClean="0"/>
              <a:t>‹#›</a:t>
            </a:fld>
            <a:endParaRPr lang="fr-FR"/>
          </a:p>
        </p:txBody>
      </p:sp>
    </p:spTree>
    <p:extLst>
      <p:ext uri="{BB962C8B-B14F-4D97-AF65-F5344CB8AC3E}">
        <p14:creationId xmlns:p14="http://schemas.microsoft.com/office/powerpoint/2010/main" val="19031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listening. My name is Ronak and the</a:t>
            </a:r>
            <a:r>
              <a:rPr lang="en-US" baseline="0" dirty="0" smtClean="0"/>
              <a:t> project that I worked on for the course is Genotype </a:t>
            </a:r>
            <a:r>
              <a:rPr lang="en-US" baseline="0" dirty="0" smtClean="0"/>
              <a:t>Imputation using Low Rank Matrix Factorization. </a:t>
            </a:r>
            <a:r>
              <a:rPr lang="en-US" baseline="0" dirty="0" smtClean="0"/>
              <a:t>The image basically embodies the entire concept of the project so let’s begin on what it is and now it is of great importance. </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1</a:t>
            </a:fld>
            <a:endParaRPr lang="fr-FR"/>
          </a:p>
        </p:txBody>
      </p:sp>
    </p:spTree>
    <p:extLst>
      <p:ext uri="{BB962C8B-B14F-4D97-AF65-F5344CB8AC3E}">
        <p14:creationId xmlns:p14="http://schemas.microsoft.com/office/powerpoint/2010/main" val="54694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look at the imputation project data. The</a:t>
            </a:r>
            <a:r>
              <a:rPr lang="en-US" baseline="0" dirty="0" smtClean="0"/>
              <a:t> baseline method clearly does not deviate from 33 % accuracy indicating a 1/3 chance of the result being correct which is expected. </a:t>
            </a:r>
          </a:p>
          <a:p>
            <a:r>
              <a:rPr lang="en-US" baseline="0" dirty="0" smtClean="0"/>
              <a:t>The SVD method on the other hand has a much better performance with around 60 % accuracy for the Easy and Medium dataset comprising of 100 and 10000 SNPs while a lower accuracy was seen for the harder dataset which had more number of individuals. </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10</a:t>
            </a:fld>
            <a:endParaRPr lang="fr-FR"/>
          </a:p>
        </p:txBody>
      </p:sp>
    </p:spTree>
    <p:extLst>
      <p:ext uri="{BB962C8B-B14F-4D97-AF65-F5344CB8AC3E}">
        <p14:creationId xmlns:p14="http://schemas.microsoft.com/office/powerpoint/2010/main" val="1636040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for the 1000 genome data we can</a:t>
            </a:r>
            <a:r>
              <a:rPr lang="en-US" baseline="0" dirty="0" smtClean="0"/>
              <a:t> see a different trend. With change in the number of SNPs being considered and masking 40 % of all the SNPs we can great results for the SVD method will the Random imputation approach also performs well with around 80 % accuracy.</a:t>
            </a:r>
          </a:p>
          <a:p>
            <a:r>
              <a:rPr lang="en-US" baseline="0" dirty="0" smtClean="0"/>
              <a:t>The fall in accuracy can be seen when I use 10K SNPs from the 1000 genome data. So it can clearly be seen that the SVD imputation approach is better that the baseline approach. So what implications can we draw now..</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11</a:t>
            </a:fld>
            <a:endParaRPr lang="fr-FR"/>
          </a:p>
        </p:txBody>
      </p:sp>
    </p:spTree>
    <p:extLst>
      <p:ext uri="{BB962C8B-B14F-4D97-AF65-F5344CB8AC3E}">
        <p14:creationId xmlns:p14="http://schemas.microsoft.com/office/powerpoint/2010/main" val="277165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Firstly,</a:t>
            </a:r>
            <a:r>
              <a:rPr lang="en-US" baseline="0" dirty="0" smtClean="0"/>
              <a:t> imputation is not an easy process to do with high accuracy. Even though random imputation worked in certain scenarios like the in the 1000 Genome simulation it clearly failed on the project data. </a:t>
            </a:r>
          </a:p>
          <a:p>
            <a:r>
              <a:rPr lang="en-US" baseline="0" dirty="0" smtClean="0"/>
              <a:t>Even though SVD does provide a solution it does require improvement in terms of accounting for high correlation between SNPs. Lastly since everything was written in R porting to Python would surely provide faster results.. That’s all!! Thank you</a:t>
            </a:r>
            <a:r>
              <a:rPr lang="is-IS" baseline="0" dirty="0" smtClean="0"/>
              <a:t>…</a:t>
            </a:r>
          </a:p>
          <a:p>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12</a:t>
            </a:fld>
            <a:endParaRPr lang="fr-FR"/>
          </a:p>
        </p:txBody>
      </p:sp>
    </p:spTree>
    <p:extLst>
      <p:ext uri="{BB962C8B-B14F-4D97-AF65-F5344CB8AC3E}">
        <p14:creationId xmlns:p14="http://schemas.microsoft.com/office/powerpoint/2010/main" val="359574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large problem in bioinformatics is the inability to get complete data. Since it is</a:t>
            </a:r>
            <a:r>
              <a:rPr lang="en-US" sz="1200" b="0" i="0" kern="1200" baseline="0" dirty="0" smtClean="0">
                <a:solidFill>
                  <a:schemeClr val="tx1"/>
                </a:solidFill>
                <a:effectLst/>
                <a:latin typeface="+mn-lt"/>
                <a:ea typeface="+mn-ea"/>
                <a:cs typeface="+mn-cs"/>
              </a:rPr>
              <a:t> a data driven field, this creates many issues. </a:t>
            </a:r>
            <a:r>
              <a:rPr lang="en-US" sz="1200" b="0" i="0" kern="1200" dirty="0" smtClean="0">
                <a:solidFill>
                  <a:schemeClr val="tx1"/>
                </a:solidFill>
                <a:effectLst/>
                <a:latin typeface="+mn-lt"/>
                <a:ea typeface="+mn-ea"/>
                <a:cs typeface="+mn-cs"/>
              </a:rPr>
              <a:t>In sequencing data aspect of bioinformatics, we often find difficulties in generating genotypes of individuals for a variety of reasons. Sequencing machines have error. Certain parts of the genome such as areas near centromeres are hard to sequence. In</a:t>
            </a:r>
            <a:r>
              <a:rPr lang="en-US" sz="1200" b="0" i="0" kern="1200" baseline="0" dirty="0" smtClean="0">
                <a:solidFill>
                  <a:schemeClr val="tx1"/>
                </a:solidFill>
                <a:effectLst/>
                <a:latin typeface="+mn-lt"/>
                <a:ea typeface="+mn-ea"/>
                <a:cs typeface="+mn-cs"/>
              </a:rPr>
              <a:t> situations like these it is not feasible to </a:t>
            </a:r>
            <a:r>
              <a:rPr lang="en-US" sz="1200" b="0" i="0" kern="1200" baseline="0" dirty="0" err="1" smtClean="0">
                <a:solidFill>
                  <a:schemeClr val="tx1"/>
                </a:solidFill>
                <a:effectLst/>
                <a:latin typeface="+mn-lt"/>
                <a:ea typeface="+mn-ea"/>
                <a:cs typeface="+mn-cs"/>
              </a:rPr>
              <a:t>resequence</a:t>
            </a:r>
            <a:r>
              <a:rPr lang="en-US" sz="1200" b="0" i="0" kern="1200" baseline="0" dirty="0" smtClean="0">
                <a:solidFill>
                  <a:schemeClr val="tx1"/>
                </a:solidFill>
                <a:effectLst/>
                <a:latin typeface="+mn-lt"/>
                <a:ea typeface="+mn-ea"/>
                <a:cs typeface="+mn-cs"/>
              </a:rPr>
              <a:t> the entire genome.</a:t>
            </a:r>
            <a:r>
              <a:rPr lang="en-US" sz="1200" b="0" i="0" kern="1200" dirty="0" smtClean="0">
                <a:solidFill>
                  <a:schemeClr val="tx1"/>
                </a:solidFill>
                <a:effectLst/>
                <a:latin typeface="+mn-lt"/>
                <a:ea typeface="+mn-ea"/>
                <a:cs typeface="+mn-cs"/>
              </a:rPr>
              <a:t> We can fill these gaps through something called</a:t>
            </a:r>
            <a:r>
              <a:rPr lang="en-US" sz="1200" b="0" i="0" kern="1200" baseline="0" dirty="0" smtClean="0">
                <a:solidFill>
                  <a:schemeClr val="tx1"/>
                </a:solidFill>
                <a:effectLst/>
                <a:latin typeface="+mn-lt"/>
                <a:ea typeface="+mn-ea"/>
                <a:cs typeface="+mn-cs"/>
              </a:rPr>
              <a:t> as genotype </a:t>
            </a:r>
            <a:r>
              <a:rPr lang="en-US" sz="1200" b="0" i="0" kern="1200" dirty="0" smtClean="0">
                <a:solidFill>
                  <a:schemeClr val="tx1"/>
                </a:solidFill>
                <a:effectLst/>
                <a:latin typeface="+mn-lt"/>
                <a:ea typeface="+mn-ea"/>
                <a:cs typeface="+mn-cs"/>
              </a:rPr>
              <a:t>imputation, the idea being infer missing data from already observed data. While this is a very pertinent concept in bioinformatics, it is truly a question of any data driven field. Solution range from a naïve one of choosing</a:t>
            </a:r>
            <a:r>
              <a:rPr lang="en-US" sz="1200" b="0" i="0" kern="1200" baseline="0" dirty="0" smtClean="0">
                <a:solidFill>
                  <a:schemeClr val="tx1"/>
                </a:solidFill>
                <a:effectLst/>
                <a:latin typeface="+mn-lt"/>
                <a:ea typeface="+mn-ea"/>
                <a:cs typeface="+mn-cs"/>
              </a:rPr>
              <a:t> a random value from our domain of genetic data to a complicated approach of analyzing patterns and relationships between SNPs. </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2</a:t>
            </a:fld>
            <a:endParaRPr lang="fr-FR"/>
          </a:p>
        </p:txBody>
      </p:sp>
    </p:spTree>
    <p:extLst>
      <p:ext uri="{BB962C8B-B14F-4D97-AF65-F5344CB8AC3E}">
        <p14:creationId xmlns:p14="http://schemas.microsoft.com/office/powerpoint/2010/main" val="200641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is imputation important in a biological</a:t>
            </a:r>
            <a:r>
              <a:rPr lang="en-US" sz="1200" b="0" i="0" kern="1200" baseline="0" dirty="0" smtClean="0">
                <a:solidFill>
                  <a:schemeClr val="tx1"/>
                </a:solidFill>
                <a:effectLst/>
                <a:latin typeface="+mn-lt"/>
                <a:ea typeface="+mn-ea"/>
                <a:cs typeface="+mn-cs"/>
              </a:rPr>
              <a:t> context?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indicated</a:t>
            </a:r>
            <a:r>
              <a:rPr lang="en-US" sz="1200" b="0" i="0" kern="1200" baseline="0" dirty="0" smtClean="0">
                <a:solidFill>
                  <a:schemeClr val="tx1"/>
                </a:solidFill>
                <a:effectLst/>
                <a:latin typeface="+mn-lt"/>
                <a:ea typeface="+mn-ea"/>
                <a:cs typeface="+mn-cs"/>
              </a:rPr>
              <a:t> previously, sequencing can lead to errors and re-genotyping is not a feasible option and hence imputation provides us with a solution. </a:t>
            </a:r>
          </a:p>
          <a:p>
            <a:r>
              <a:rPr lang="en-US" sz="1200" b="0" i="0" kern="1200" dirty="0" smtClean="0">
                <a:solidFill>
                  <a:schemeClr val="tx1"/>
                </a:solidFill>
                <a:effectLst/>
                <a:latin typeface="+mn-lt"/>
                <a:ea typeface="+mn-ea"/>
                <a:cs typeface="+mn-cs"/>
              </a:rPr>
              <a:t>Genotyping arrays used for GWAS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based on tagging SNPs and therefore do not directly genotype all variation in the genome. Imputation of the genotypes to a reference panel that has been genotyped for a greater number of variants, boosts the coverage of genomic variation beyond the original genotypes. As a consequence, we can assess the effect of more SNPs than those on the original micro-array. Importantly, imputation has facilitated meta-analysis of datasets that have been genotyped on different arrays, by increasing the overlap of variants available for analysis between arrays.</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3</a:t>
            </a:fld>
            <a:endParaRPr lang="fr-FR"/>
          </a:p>
        </p:txBody>
      </p:sp>
    </p:spTree>
    <p:extLst>
      <p:ext uri="{BB962C8B-B14F-4D97-AF65-F5344CB8AC3E}">
        <p14:creationId xmlns:p14="http://schemas.microsoft.com/office/powerpoint/2010/main" val="496920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have a look at the problem in hand.. Coming back to our main front image</a:t>
            </a:r>
            <a:r>
              <a:rPr lang="en-US" baseline="0" dirty="0" smtClean="0"/>
              <a:t> we can see that</a:t>
            </a:r>
            <a:endParaRPr lang="en-US" dirty="0" smtClean="0"/>
          </a:p>
          <a:p>
            <a:r>
              <a:rPr lang="en-US" dirty="0" smtClean="0"/>
              <a:t>Given</a:t>
            </a:r>
            <a:r>
              <a:rPr lang="en-US" baseline="0" dirty="0" smtClean="0"/>
              <a:t> n individuals and m SNPs with missing values in our genotype data our task is to impute these values with the most likely value. </a:t>
            </a:r>
          </a:p>
          <a:p>
            <a:r>
              <a:rPr lang="en-US" baseline="0" dirty="0" smtClean="0"/>
              <a:t>As seen in the image. The red question marks indicate missing SNP values for individuals and after imputation what is expected are genotype values for these SNPs &amp; individual that are most probable.</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4</a:t>
            </a:fld>
            <a:endParaRPr lang="fr-FR"/>
          </a:p>
        </p:txBody>
      </p:sp>
    </p:spTree>
    <p:extLst>
      <p:ext uri="{BB962C8B-B14F-4D97-AF65-F5344CB8AC3E}">
        <p14:creationId xmlns:p14="http://schemas.microsoft.com/office/powerpoint/2010/main" val="322415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a:t>
            </a:r>
            <a:r>
              <a:rPr lang="en-US" baseline="0" dirty="0" smtClean="0"/>
              <a:t> lets have a look at the Computational problem in hand. </a:t>
            </a:r>
          </a:p>
          <a:p>
            <a:r>
              <a:rPr lang="en-US" baseline="0" dirty="0" smtClean="0"/>
              <a:t>Our goal as stated before is to perform Genotype imputation. </a:t>
            </a:r>
          </a:p>
          <a:p>
            <a:r>
              <a:rPr lang="en-US" baseline="0" dirty="0" smtClean="0"/>
              <a:t>The input that we will be having is Genotype Data with n individuals and m SNPs, which including missing SNP values as well</a:t>
            </a:r>
          </a:p>
          <a:p>
            <a:r>
              <a:rPr lang="en-US" baseline="0" dirty="0" smtClean="0"/>
              <a:t>The output will simply be the imputed SNP data matrix wherein the missing values are either replaced with (0, 1 or  2)</a:t>
            </a:r>
          </a:p>
          <a:p>
            <a:r>
              <a:rPr lang="en-US" baseline="0" dirty="0" smtClean="0"/>
              <a:t>In order to evaluate the approach I’ll be using accuracy of the prediction as my statistics, which simply means the checking the % of values that match with the correct outcome. </a:t>
            </a:r>
          </a:p>
          <a:p>
            <a:endParaRPr lang="en-US" baseline="0" dirty="0" smtClean="0"/>
          </a:p>
          <a:p>
            <a:r>
              <a:rPr lang="en-US" baseline="0" dirty="0" smtClean="0"/>
              <a:t>Lets have a closer look with what we will be working with.</a:t>
            </a:r>
          </a:p>
          <a:p>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5</a:t>
            </a:fld>
            <a:endParaRPr lang="fr-FR"/>
          </a:p>
        </p:txBody>
      </p:sp>
    </p:spTree>
    <p:extLst>
      <p:ext uri="{BB962C8B-B14F-4D97-AF65-F5344CB8AC3E}">
        <p14:creationId xmlns:p14="http://schemas.microsoft.com/office/powerpoint/2010/main" val="791479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a:t>
            </a:r>
            <a:r>
              <a:rPr lang="en-US" baseline="0" dirty="0" smtClean="0"/>
              <a:t> made use of two datasets. The 1000 Genome Project – Chromosome 22 genotype data which comprised of  1092 individuals and around 400K </a:t>
            </a:r>
            <a:r>
              <a:rPr lang="en-US" baseline="0" dirty="0" err="1" smtClean="0"/>
              <a:t>snps</a:t>
            </a:r>
            <a:r>
              <a:rPr lang="en-US" baseline="0" dirty="0" smtClean="0"/>
              <a:t> and also the imputation project data that was provided by </a:t>
            </a:r>
            <a:r>
              <a:rPr lang="en-US" baseline="0" dirty="0" err="1" smtClean="0"/>
              <a:t>Micheal</a:t>
            </a:r>
            <a:r>
              <a:rPr lang="en-US" baseline="0" dirty="0" smtClean="0"/>
              <a:t> for evaluation. </a:t>
            </a:r>
          </a:p>
          <a:p>
            <a:r>
              <a:rPr lang="en-US" baseline="0" dirty="0" smtClean="0"/>
              <a:t>Since the project data already had missing values in them, I created a simulation script to generate missing values in the 1000 genome dataset. Since the dataset was quite large in terms of SNPs I considered subsets of SNPs and kept a constant threshold of 40 %.</a:t>
            </a:r>
          </a:p>
          <a:p>
            <a:r>
              <a:rPr lang="en-US" baseline="0" dirty="0" smtClean="0"/>
              <a:t>Meaning I masked 40 % of the dataset by selecting random positions and then performed imputation on the data. The SNP count was increased gradually for evaluation. A single assumption is being made which is that the individuals in the dataset are unrelated</a:t>
            </a:r>
          </a:p>
          <a:p>
            <a:r>
              <a:rPr lang="en-US" baseline="0" dirty="0" smtClean="0"/>
              <a:t> which actually isn’t true but for the purpose of the project we just assume it. So let’s start with my baseline method. </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6</a:t>
            </a:fld>
            <a:endParaRPr lang="fr-FR"/>
          </a:p>
        </p:txBody>
      </p:sp>
    </p:spTree>
    <p:extLst>
      <p:ext uri="{BB962C8B-B14F-4D97-AF65-F5344CB8AC3E}">
        <p14:creationId xmlns:p14="http://schemas.microsoft.com/office/powerpoint/2010/main" val="2092401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indicated before the most simplest</a:t>
            </a:r>
            <a:r>
              <a:rPr lang="en-US" baseline="0" dirty="0" smtClean="0"/>
              <a:t> and naïve approach to imputation is replacing all the missing values with random values of 0, 1 or 2. </a:t>
            </a:r>
          </a:p>
          <a:p>
            <a:r>
              <a:rPr lang="en-US" baseline="0" dirty="0" smtClean="0"/>
              <a:t>Even though the approach does not make much sense and ignores the useful information from all the other genotype data, but for my convenience it acts as a good starting point. </a:t>
            </a:r>
          </a:p>
          <a:p>
            <a:r>
              <a:rPr lang="en-US" baseline="0" dirty="0" smtClean="0"/>
              <a:t>A clear drawback can be visualized through this image below wherein random imputation might produce multiple results while only one of them might be correct we already have an issue of fluctuating accuracies. </a:t>
            </a:r>
          </a:p>
          <a:p>
            <a:r>
              <a:rPr lang="en-US" baseline="0" dirty="0" smtClean="0"/>
              <a:t>So a better approach that is applied is that of a Singular Value Decomposition or SVD which basically offers a much stable method for imputation of missing values in genetic data.</a:t>
            </a:r>
          </a:p>
          <a:p>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7</a:t>
            </a:fld>
            <a:endParaRPr lang="fr-FR"/>
          </a:p>
        </p:txBody>
      </p:sp>
    </p:spTree>
    <p:extLst>
      <p:ext uri="{BB962C8B-B14F-4D97-AF65-F5344CB8AC3E}">
        <p14:creationId xmlns:p14="http://schemas.microsoft.com/office/powerpoint/2010/main" val="109382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SVD Imputation</a:t>
            </a:r>
            <a:r>
              <a:rPr lang="en-US" baseline="0" dirty="0" smtClean="0"/>
              <a:t> is a popular concept that was applied on the Netflix challenge of predicting user ratings of movies using already observed data of other users. A similar approach is applied but with a couple of modifications to the logic of the algorithm. SVD basically applies the concept of Low Rank matrix factorization which is applied iteratively to solve the imputation problem. So let me explain how it works. </a:t>
            </a:r>
          </a:p>
          <a:p>
            <a:r>
              <a:rPr lang="en-US" dirty="0" smtClean="0"/>
              <a:t>The</a:t>
            </a:r>
            <a:r>
              <a:rPr lang="en-US" baseline="0" dirty="0" smtClean="0"/>
              <a:t> first step in our SVD imputation process is to replace all the missing values with the mode of the each SNP respectively. Visually it is seen that the algorithm calculates the mode of each SNP and replaces the missing value for that row with the mode of that SNP. If there are two values that have the same frequency then the lower value is chosen as the mode. This produces a complete matrix which we denote as X0. Moving on to the next step.</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8</a:t>
            </a:fld>
            <a:endParaRPr lang="fr-FR"/>
          </a:p>
        </p:txBody>
      </p:sp>
    </p:spTree>
    <p:extLst>
      <p:ext uri="{BB962C8B-B14F-4D97-AF65-F5344CB8AC3E}">
        <p14:creationId xmlns:p14="http://schemas.microsoft.com/office/powerpoint/2010/main" val="445797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is</a:t>
            </a:r>
            <a:r>
              <a:rPr lang="en-US" baseline="0" dirty="0" smtClean="0"/>
              <a:t> a bit tricky. We compute the SVD of the matrix which basically is a decomposition of the matrix as shown in the diagram. The r values is the rank which is passed to the algorithm and basically the SVD produces a r rank matrix. The fitted values of U  S and V transpose are used to get the estimate of X. Using this computation we replace all the missing values with the fitted values. </a:t>
            </a:r>
          </a:p>
          <a:p>
            <a:endParaRPr lang="en-US" baseline="0" dirty="0" smtClean="0"/>
          </a:p>
          <a:p>
            <a:r>
              <a:rPr lang="en-US" baseline="0" dirty="0" smtClean="0"/>
              <a:t>We repeat this step for around 10 iterations as it is seen that the algorithm converges very quickly. The final step is a simple limit constraint to round off all the values and limit them between 0 1 and 2. This algorithm along with the baseline was applied to the 1000 genome data as well as the project data. Lets have a look at the results. </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9</a:t>
            </a:fld>
            <a:endParaRPr lang="fr-FR"/>
          </a:p>
        </p:txBody>
      </p:sp>
    </p:spTree>
    <p:extLst>
      <p:ext uri="{BB962C8B-B14F-4D97-AF65-F5344CB8AC3E}">
        <p14:creationId xmlns:p14="http://schemas.microsoft.com/office/powerpoint/2010/main" val="52819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www.slidor.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p:bg>
      <p:bgPr>
        <a:solidFill>
          <a:srgbClr val="F7F7F7"/>
        </a:solidFill>
        <a:effectLst/>
      </p:bgPr>
    </p:bg>
    <p:spTree>
      <p:nvGrpSpPr>
        <p:cNvPr id="1" name=""/>
        <p:cNvGrpSpPr/>
        <p:nvPr/>
      </p:nvGrpSpPr>
      <p:grpSpPr>
        <a:xfrm>
          <a:off x="0" y="0"/>
          <a:ext cx="0" cy="0"/>
          <a:chOff x="0" y="0"/>
          <a:chExt cx="0" cy="0"/>
        </a:xfrm>
      </p:grpSpPr>
      <p:sp>
        <p:nvSpPr>
          <p:cNvPr id="11" name="Isosceles Triangle 10"/>
          <p:cNvSpPr/>
          <p:nvPr userDrawn="1"/>
        </p:nvSpPr>
        <p:spPr>
          <a:xfrm>
            <a:off x="9420352" y="4468648"/>
            <a:ext cx="2771648" cy="2389352"/>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dirty="0">
              <a:latin typeface="HelveticaNeue-UltraLight" panose="02000206000000020004" pitchFamily="50"/>
            </a:endParaRPr>
          </a:p>
        </p:txBody>
      </p:sp>
      <p:sp>
        <p:nvSpPr>
          <p:cNvPr id="10" name="Isosceles Triangle 9"/>
          <p:cNvSpPr/>
          <p:nvPr userDrawn="1"/>
        </p:nvSpPr>
        <p:spPr>
          <a:xfrm>
            <a:off x="10188448" y="5130800"/>
            <a:ext cx="2003552"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HelveticaNeue-UltraLight" panose="02000206000000020004" pitchFamily="50"/>
            </a:endParaRPr>
          </a:p>
        </p:txBody>
      </p:sp>
    </p:spTree>
    <p:extLst>
      <p:ext uri="{BB962C8B-B14F-4D97-AF65-F5344CB8AC3E}">
        <p14:creationId xmlns:p14="http://schemas.microsoft.com/office/powerpoint/2010/main" val="1969966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s - 3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4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9" name="Picture Placeholder 3"/>
          <p:cNvSpPr>
            <a:spLocks noGrp="1"/>
          </p:cNvSpPr>
          <p:nvPr>
            <p:ph type="pic" sz="quarter" idx="11" hasCustomPrompt="1"/>
          </p:nvPr>
        </p:nvSpPr>
        <p:spPr>
          <a:xfrm>
            <a:off x="4064400" y="0"/>
            <a:ext cx="40644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0" name="Picture Placeholder 3"/>
          <p:cNvSpPr>
            <a:spLocks noGrp="1"/>
          </p:cNvSpPr>
          <p:nvPr>
            <p:ph type="pic" sz="quarter" idx="12" hasCustomPrompt="1"/>
          </p:nvPr>
        </p:nvSpPr>
        <p:spPr>
          <a:xfrm>
            <a:off x="8128800" y="0"/>
            <a:ext cx="40632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3976798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38396084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 Fullscreen">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cover</a:t>
            </a:r>
            <a:r>
              <a:rPr lang="fr-FR" dirty="0"/>
              <a:t> </a:t>
            </a:r>
            <a:r>
              <a:rPr lang="fr-FR" dirty="0" err="1"/>
              <a:t>picture</a:t>
            </a:r>
            <a:endParaRPr lang="fr-FR" dirty="0"/>
          </a:p>
        </p:txBody>
      </p:sp>
    </p:spTree>
    <p:extLst>
      <p:ext uri="{BB962C8B-B14F-4D97-AF65-F5344CB8AC3E}">
        <p14:creationId xmlns:p14="http://schemas.microsoft.com/office/powerpoint/2010/main" val="2269312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 2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0960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3" name="Picture Placeholder 3"/>
          <p:cNvSpPr>
            <a:spLocks noGrp="1"/>
          </p:cNvSpPr>
          <p:nvPr>
            <p:ph type="pic" sz="quarter" idx="11" hasCustomPrompt="1"/>
          </p:nvPr>
        </p:nvSpPr>
        <p:spPr>
          <a:xfrm>
            <a:off x="6096000" y="0"/>
            <a:ext cx="60960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237686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7F7F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39788" y="660400"/>
            <a:ext cx="4481512" cy="701731"/>
          </a:xfrm>
          <a:prstGeom prst="rect">
            <a:avLst/>
          </a:prstGeom>
        </p:spPr>
        <p:txBody>
          <a:bodyPr lIns="0">
            <a:spAutoFit/>
          </a:bodyPr>
          <a:lstStyle>
            <a:lvl1pPr marL="0" indent="0">
              <a:buNone/>
              <a:defRPr sz="4400" b="0" i="0" baseline="0">
                <a:solidFill>
                  <a:schemeClr val="tx1"/>
                </a:solidFill>
                <a:latin typeface="Helvetica Neue Thin" charset="0"/>
                <a:ea typeface="Helvetica Neue Thin" charset="0"/>
                <a:cs typeface="Helvetica Neue Thin" charset="0"/>
              </a:defRPr>
            </a:lvl1pPr>
          </a:lstStyle>
          <a:p>
            <a:pPr lvl="0"/>
            <a:r>
              <a:rPr lang="fr-FR" dirty="0" err="1"/>
              <a:t>Title</a:t>
            </a:r>
            <a:r>
              <a:rPr lang="fr-FR" dirty="0"/>
              <a:t> </a:t>
            </a:r>
            <a:r>
              <a:rPr lang="fr-FR" dirty="0" err="1"/>
              <a:t>goes</a:t>
            </a:r>
            <a:r>
              <a:rPr lang="fr-FR" dirty="0"/>
              <a:t> </a:t>
            </a:r>
            <a:r>
              <a:rPr lang="fr-FR" dirty="0" err="1"/>
              <a:t>here</a:t>
            </a:r>
            <a:endParaRPr lang="fr-FR" dirty="0"/>
          </a:p>
        </p:txBody>
      </p:sp>
    </p:spTree>
    <p:extLst>
      <p:ext uri="{BB962C8B-B14F-4D97-AF65-F5344CB8AC3E}">
        <p14:creationId xmlns:p14="http://schemas.microsoft.com/office/powerpoint/2010/main" val="31317627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etitors">
    <p:bg>
      <p:bgPr>
        <a:solidFill>
          <a:srgbClr val="F7F7F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39788" y="660400"/>
            <a:ext cx="4481512" cy="701731"/>
          </a:xfrm>
          <a:prstGeom prst="rect">
            <a:avLst/>
          </a:prstGeom>
        </p:spPr>
        <p:txBody>
          <a:bodyPr lIns="0">
            <a:spAutoFit/>
          </a:bodyPr>
          <a:lstStyle>
            <a:lvl1pPr marL="0" indent="0">
              <a:buNone/>
              <a:defRPr sz="4400" b="0" i="0" baseline="0">
                <a:solidFill>
                  <a:schemeClr val="tx1"/>
                </a:solidFill>
                <a:latin typeface="Helvetica Neue Thin" charset="0"/>
                <a:ea typeface="Helvetica Neue Thin" charset="0"/>
                <a:cs typeface="Helvetica Neue Thin" charset="0"/>
              </a:defRPr>
            </a:lvl1pPr>
          </a:lstStyle>
          <a:p>
            <a:pPr lvl="0"/>
            <a:r>
              <a:rPr lang="fr-FR" dirty="0" err="1"/>
              <a:t>Title</a:t>
            </a:r>
            <a:r>
              <a:rPr lang="fr-FR" dirty="0"/>
              <a:t> </a:t>
            </a:r>
            <a:r>
              <a:rPr lang="fr-FR" dirty="0" err="1"/>
              <a:t>goes</a:t>
            </a:r>
            <a:r>
              <a:rPr lang="fr-FR" dirty="0"/>
              <a:t> </a:t>
            </a:r>
            <a:r>
              <a:rPr lang="fr-FR" dirty="0" err="1"/>
              <a:t>here</a:t>
            </a:r>
            <a:endParaRPr lang="fr-FR" dirty="0"/>
          </a:p>
        </p:txBody>
      </p:sp>
      <p:sp>
        <p:nvSpPr>
          <p:cNvPr id="3" name="Picture Placeholder 2"/>
          <p:cNvSpPr>
            <a:spLocks noGrp="1"/>
          </p:cNvSpPr>
          <p:nvPr>
            <p:ph type="pic" sz="quarter" idx="11" hasCustomPrompt="1"/>
          </p:nvPr>
        </p:nvSpPr>
        <p:spPr>
          <a:xfrm>
            <a:off x="1172069" y="2515800"/>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3" name="Picture Placeholder 2"/>
          <p:cNvSpPr>
            <a:spLocks noGrp="1"/>
          </p:cNvSpPr>
          <p:nvPr>
            <p:ph type="pic" sz="quarter" idx="12" hasCustomPrompt="1"/>
          </p:nvPr>
        </p:nvSpPr>
        <p:spPr>
          <a:xfrm>
            <a:off x="3830366" y="2515800"/>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4" name="Picture Placeholder 2"/>
          <p:cNvSpPr>
            <a:spLocks noGrp="1"/>
          </p:cNvSpPr>
          <p:nvPr>
            <p:ph type="pic" sz="quarter" idx="13" hasCustomPrompt="1"/>
          </p:nvPr>
        </p:nvSpPr>
        <p:spPr>
          <a:xfrm>
            <a:off x="6488663" y="2515800"/>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5" name="Picture Placeholder 2"/>
          <p:cNvSpPr>
            <a:spLocks noGrp="1"/>
          </p:cNvSpPr>
          <p:nvPr>
            <p:ph type="pic" sz="quarter" idx="14" hasCustomPrompt="1"/>
          </p:nvPr>
        </p:nvSpPr>
        <p:spPr>
          <a:xfrm>
            <a:off x="9146960" y="2515800"/>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6" name="Picture Placeholder 2"/>
          <p:cNvSpPr>
            <a:spLocks noGrp="1"/>
          </p:cNvSpPr>
          <p:nvPr>
            <p:ph type="pic" sz="quarter" idx="15" hasCustomPrompt="1"/>
          </p:nvPr>
        </p:nvSpPr>
        <p:spPr>
          <a:xfrm>
            <a:off x="1172069" y="4167046"/>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7" name="Picture Placeholder 2"/>
          <p:cNvSpPr>
            <a:spLocks noGrp="1"/>
          </p:cNvSpPr>
          <p:nvPr>
            <p:ph type="pic" sz="quarter" idx="16" hasCustomPrompt="1"/>
          </p:nvPr>
        </p:nvSpPr>
        <p:spPr>
          <a:xfrm>
            <a:off x="3830366" y="4167046"/>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8" name="Picture Placeholder 2"/>
          <p:cNvSpPr>
            <a:spLocks noGrp="1"/>
          </p:cNvSpPr>
          <p:nvPr>
            <p:ph type="pic" sz="quarter" idx="17" hasCustomPrompt="1"/>
          </p:nvPr>
        </p:nvSpPr>
        <p:spPr>
          <a:xfrm>
            <a:off x="6488663" y="4167046"/>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9" name="Picture Placeholder 2"/>
          <p:cNvSpPr>
            <a:spLocks noGrp="1"/>
          </p:cNvSpPr>
          <p:nvPr>
            <p:ph type="pic" sz="quarter" idx="18" hasCustomPrompt="1"/>
          </p:nvPr>
        </p:nvSpPr>
        <p:spPr>
          <a:xfrm>
            <a:off x="9146960" y="4167046"/>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Tree>
    <p:extLst>
      <p:ext uri="{BB962C8B-B14F-4D97-AF65-F5344CB8AC3E}">
        <p14:creationId xmlns:p14="http://schemas.microsoft.com/office/powerpoint/2010/main" val="1541456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nders">
    <p:bg>
      <p:bgPr>
        <a:solidFill>
          <a:srgbClr val="F7F7F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39788" y="660400"/>
            <a:ext cx="4481512" cy="701731"/>
          </a:xfrm>
          <a:prstGeom prst="rect">
            <a:avLst/>
          </a:prstGeom>
        </p:spPr>
        <p:txBody>
          <a:bodyPr lIns="0">
            <a:spAutoFit/>
          </a:bodyPr>
          <a:lstStyle>
            <a:lvl1pPr marL="0" indent="0">
              <a:buNone/>
              <a:defRPr sz="4400" b="0" i="0" baseline="0">
                <a:solidFill>
                  <a:schemeClr val="tx1"/>
                </a:solidFill>
                <a:latin typeface="Helvetica Neue Thin" charset="0"/>
                <a:ea typeface="Helvetica Neue Thin" charset="0"/>
                <a:cs typeface="Helvetica Neue Thin" charset="0"/>
              </a:defRPr>
            </a:lvl1pPr>
          </a:lstStyle>
          <a:p>
            <a:pPr lvl="0"/>
            <a:r>
              <a:rPr lang="fr-FR" dirty="0" err="1"/>
              <a:t>Title</a:t>
            </a:r>
            <a:r>
              <a:rPr lang="fr-FR" dirty="0"/>
              <a:t> </a:t>
            </a:r>
            <a:r>
              <a:rPr lang="fr-FR" dirty="0" err="1"/>
              <a:t>goes</a:t>
            </a:r>
            <a:r>
              <a:rPr lang="fr-FR" dirty="0"/>
              <a:t> </a:t>
            </a:r>
            <a:r>
              <a:rPr lang="fr-FR" dirty="0" err="1"/>
              <a:t>here</a:t>
            </a:r>
            <a:endParaRPr lang="fr-FR" dirty="0"/>
          </a:p>
        </p:txBody>
      </p:sp>
      <p:sp>
        <p:nvSpPr>
          <p:cNvPr id="10" name="Picture Placeholder 2"/>
          <p:cNvSpPr>
            <a:spLocks noGrp="1"/>
          </p:cNvSpPr>
          <p:nvPr>
            <p:ph type="pic" sz="quarter" idx="11" hasCustomPrompt="1"/>
          </p:nvPr>
        </p:nvSpPr>
        <p:spPr>
          <a:xfrm>
            <a:off x="1413649" y="1907253"/>
            <a:ext cx="1588275" cy="1588275"/>
          </a:xfrm>
          <a:prstGeom prst="ellipse">
            <a:avLst/>
          </a:prstGeom>
        </p:spPr>
        <p:txBody>
          <a:bodyPr>
            <a:normAutofit/>
          </a:bodyPr>
          <a:lstStyle>
            <a:lvl1pPr marL="0" indent="0">
              <a:buNone/>
              <a:defRPr sz="2000">
                <a:latin typeface="HelveticaNeue-UltraLight" panose="02000206000000020004" pitchFamily="50"/>
              </a:defRPr>
            </a:lvl1pPr>
          </a:lstStyle>
          <a:p>
            <a:r>
              <a:rPr lang="fr-FR" dirty="0"/>
              <a:t>Picture</a:t>
            </a:r>
          </a:p>
        </p:txBody>
      </p:sp>
      <p:sp>
        <p:nvSpPr>
          <p:cNvPr id="11" name="Picture Placeholder 2"/>
          <p:cNvSpPr>
            <a:spLocks noGrp="1"/>
          </p:cNvSpPr>
          <p:nvPr>
            <p:ph type="pic" sz="quarter" idx="12" hasCustomPrompt="1"/>
          </p:nvPr>
        </p:nvSpPr>
        <p:spPr>
          <a:xfrm>
            <a:off x="5303478" y="1907253"/>
            <a:ext cx="1588275" cy="1588275"/>
          </a:xfrm>
          <a:prstGeom prst="ellipse">
            <a:avLst/>
          </a:prstGeom>
        </p:spPr>
        <p:txBody>
          <a:bodyPr>
            <a:normAutofit/>
          </a:bodyPr>
          <a:lstStyle>
            <a:lvl1pPr marL="0" indent="0">
              <a:buNone/>
              <a:defRPr sz="2000">
                <a:latin typeface="HelveticaNeue-UltraLight" panose="02000206000000020004" pitchFamily="50"/>
              </a:defRPr>
            </a:lvl1pPr>
          </a:lstStyle>
          <a:p>
            <a:r>
              <a:rPr lang="fr-FR" dirty="0"/>
              <a:t>Picture</a:t>
            </a:r>
          </a:p>
        </p:txBody>
      </p:sp>
      <p:sp>
        <p:nvSpPr>
          <p:cNvPr id="12" name="Picture Placeholder 2"/>
          <p:cNvSpPr>
            <a:spLocks noGrp="1"/>
          </p:cNvSpPr>
          <p:nvPr>
            <p:ph type="pic" sz="quarter" idx="13" hasCustomPrompt="1"/>
          </p:nvPr>
        </p:nvSpPr>
        <p:spPr>
          <a:xfrm>
            <a:off x="9193307" y="1907253"/>
            <a:ext cx="1588275" cy="1588275"/>
          </a:xfrm>
          <a:prstGeom prst="ellipse">
            <a:avLst/>
          </a:prstGeom>
        </p:spPr>
        <p:txBody>
          <a:bodyPr>
            <a:normAutofit/>
          </a:bodyPr>
          <a:lstStyle>
            <a:lvl1pPr marL="0" indent="0">
              <a:buNone/>
              <a:defRPr sz="2000">
                <a:latin typeface="HelveticaNeue-UltraLight" panose="02000206000000020004" pitchFamily="50"/>
              </a:defRPr>
            </a:lvl1pPr>
          </a:lstStyle>
          <a:p>
            <a:r>
              <a:rPr lang="fr-FR" dirty="0"/>
              <a:t>Picture</a:t>
            </a:r>
          </a:p>
        </p:txBody>
      </p:sp>
    </p:spTree>
    <p:extLst>
      <p:ext uri="{BB962C8B-B14F-4D97-AF65-F5344CB8AC3E}">
        <p14:creationId xmlns:p14="http://schemas.microsoft.com/office/powerpoint/2010/main" val="3279063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rget">
    <p:bg>
      <p:bgPr>
        <a:solidFill>
          <a:srgbClr val="F7F7F7"/>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2095500" y="2084199"/>
            <a:ext cx="1961858" cy="1961858"/>
          </a:xfrm>
          <a:prstGeom prst="ellipse">
            <a:avLst/>
          </a:prstGeom>
        </p:spPr>
        <p:txBody>
          <a:bodyPr/>
          <a:lstStyle>
            <a:lvl1pPr>
              <a:defRPr>
                <a:latin typeface="HelveticaNeue-UltraLight" panose="02000206000000020004" pitchFamily="50"/>
              </a:defRPr>
            </a:lvl1pPr>
          </a:lstStyle>
          <a:p>
            <a:endParaRPr lang="fr-FR" dirty="0"/>
          </a:p>
        </p:txBody>
      </p:sp>
      <p:sp>
        <p:nvSpPr>
          <p:cNvPr id="3" name="Picture Placeholder 2"/>
          <p:cNvSpPr>
            <a:spLocks noGrp="1"/>
          </p:cNvSpPr>
          <p:nvPr>
            <p:ph type="pic" sz="quarter" idx="11"/>
          </p:nvPr>
        </p:nvSpPr>
        <p:spPr>
          <a:xfrm>
            <a:off x="8134642" y="2149621"/>
            <a:ext cx="1961858" cy="1961858"/>
          </a:xfrm>
          <a:prstGeom prst="ellipse">
            <a:avLst/>
          </a:prstGeom>
        </p:spPr>
        <p:txBody>
          <a:bodyPr/>
          <a:lstStyle>
            <a:lvl1pPr>
              <a:defRPr>
                <a:latin typeface="HelveticaNeue-UltraLight" panose="02000206000000020004" pitchFamily="50"/>
              </a:defRPr>
            </a:lvl1pPr>
          </a:lstStyle>
          <a:p>
            <a:endParaRPr lang="fr-FR" dirty="0"/>
          </a:p>
        </p:txBody>
      </p:sp>
      <p:sp>
        <p:nvSpPr>
          <p:cNvPr id="4" name="Text Placeholder 3"/>
          <p:cNvSpPr>
            <a:spLocks noGrp="1"/>
          </p:cNvSpPr>
          <p:nvPr>
            <p:ph type="body" sz="quarter" idx="12" hasCustomPrompt="1"/>
          </p:nvPr>
        </p:nvSpPr>
        <p:spPr>
          <a:xfrm>
            <a:off x="839788" y="660400"/>
            <a:ext cx="4481512" cy="701731"/>
          </a:xfrm>
          <a:prstGeom prst="rect">
            <a:avLst/>
          </a:prstGeom>
        </p:spPr>
        <p:txBody>
          <a:bodyPr lIns="0">
            <a:spAutoFit/>
          </a:bodyPr>
          <a:lstStyle>
            <a:lvl1pPr marL="0" indent="0">
              <a:buNone/>
              <a:defRPr sz="4400" b="0" i="0" baseline="0">
                <a:solidFill>
                  <a:schemeClr val="tx1"/>
                </a:solidFill>
                <a:latin typeface="Helvetica Neue Thin" charset="0"/>
                <a:ea typeface="Helvetica Neue Thin" charset="0"/>
                <a:cs typeface="Helvetica Neue Thin" charset="0"/>
              </a:defRPr>
            </a:lvl1pPr>
          </a:lstStyle>
          <a:p>
            <a:pPr lvl="0"/>
            <a:r>
              <a:rPr lang="fr-FR" dirty="0" err="1"/>
              <a:t>Title</a:t>
            </a:r>
            <a:r>
              <a:rPr lang="fr-FR" dirty="0"/>
              <a:t> </a:t>
            </a:r>
            <a:r>
              <a:rPr lang="fr-FR" dirty="0" err="1"/>
              <a:t>goes</a:t>
            </a:r>
            <a:r>
              <a:rPr lang="fr-FR" dirty="0"/>
              <a:t> </a:t>
            </a:r>
            <a:r>
              <a:rPr lang="fr-FR" dirty="0" err="1"/>
              <a:t>here</a:t>
            </a:r>
            <a:endParaRPr lang="fr-FR" dirty="0"/>
          </a:p>
        </p:txBody>
      </p:sp>
    </p:spTree>
    <p:extLst>
      <p:ext uri="{BB962C8B-B14F-4D97-AF65-F5344CB8AC3E}">
        <p14:creationId xmlns:p14="http://schemas.microsoft.com/office/powerpoint/2010/main" val="14463264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7F7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3385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or.fr">
    <p:bg>
      <p:bgPr>
        <a:solidFill>
          <a:srgbClr val="1B1B1B"/>
        </a:solidFill>
        <a:effectLst/>
      </p:bgPr>
    </p:bg>
    <p:spTree>
      <p:nvGrpSpPr>
        <p:cNvPr id="1" name=""/>
        <p:cNvGrpSpPr/>
        <p:nvPr/>
      </p:nvGrpSpPr>
      <p:grpSpPr>
        <a:xfrm>
          <a:off x="0" y="0"/>
          <a:ext cx="0" cy="0"/>
          <a:chOff x="0" y="0"/>
          <a:chExt cx="0" cy="0"/>
        </a:xfrm>
      </p:grpSpPr>
      <p:sp>
        <p:nvSpPr>
          <p:cNvPr id="2" name="TextBox 1"/>
          <p:cNvSpPr txBox="1"/>
          <p:nvPr userDrawn="1"/>
        </p:nvSpPr>
        <p:spPr>
          <a:xfrm>
            <a:off x="839788" y="1600200"/>
            <a:ext cx="4413250" cy="1938992"/>
          </a:xfrm>
          <a:prstGeom prst="rect">
            <a:avLst/>
          </a:prstGeom>
          <a:noFill/>
        </p:spPr>
        <p:txBody>
          <a:bodyPr wrap="square" lIns="0" rtlCol="0">
            <a:spAutoFit/>
          </a:bodyPr>
          <a:lstStyle/>
          <a:p>
            <a:r>
              <a:rPr lang="fr-FR" sz="4000" dirty="0" err="1">
                <a:latin typeface="HelveticaNeue-UltraLight" panose="02000206000000020004" pitchFamily="50"/>
              </a:rPr>
              <a:t>Proudly</a:t>
            </a:r>
            <a:r>
              <a:rPr lang="fr-FR" sz="4000" dirty="0">
                <a:latin typeface="HelveticaNeue-UltraLight" panose="02000206000000020004" pitchFamily="50"/>
              </a:rPr>
              <a:t> made </a:t>
            </a:r>
            <a:br>
              <a:rPr lang="fr-FR" sz="4000" dirty="0">
                <a:latin typeface="HelveticaNeue-UltraLight" panose="02000206000000020004" pitchFamily="50"/>
              </a:rPr>
            </a:br>
            <a:r>
              <a:rPr lang="fr-FR" sz="4000" dirty="0">
                <a:latin typeface="HelveticaNeue-UltraLight" panose="02000206000000020004" pitchFamily="50"/>
              </a:rPr>
              <a:t>by</a:t>
            </a:r>
            <a:r>
              <a:rPr lang="fr-FR" sz="4000" dirty="0">
                <a:solidFill>
                  <a:schemeClr val="tx1">
                    <a:lumMod val="60000"/>
                    <a:lumOff val="40000"/>
                  </a:schemeClr>
                </a:solidFill>
                <a:latin typeface="HelveticaNeue-UltraLight" panose="02000206000000020004" pitchFamily="50"/>
              </a:rPr>
              <a:t> </a:t>
            </a:r>
            <a:r>
              <a:rPr lang="fr-FR" sz="4000" dirty="0">
                <a:solidFill>
                  <a:schemeClr val="bg1"/>
                </a:solidFill>
                <a:latin typeface="HelveticaNeue-UltraLight" panose="02000206000000020004" pitchFamily="50"/>
              </a:rPr>
              <a:t>Slidor.</a:t>
            </a:r>
          </a:p>
          <a:p>
            <a:r>
              <a:rPr lang="fr-FR" sz="4000" dirty="0" err="1">
                <a:latin typeface="HelveticaNeue-UltraLight" panose="02000206000000020004" pitchFamily="50"/>
              </a:rPr>
              <a:t>With</a:t>
            </a:r>
            <a:r>
              <a:rPr lang="fr-FR" sz="4000" dirty="0">
                <a:solidFill>
                  <a:schemeClr val="bg1"/>
                </a:solidFill>
                <a:latin typeface="HelveticaNeue-UltraLight" panose="02000206000000020004" pitchFamily="50"/>
              </a:rPr>
              <a:t> </a:t>
            </a:r>
          </a:p>
        </p:txBody>
      </p:sp>
      <p:sp>
        <p:nvSpPr>
          <p:cNvPr id="3" name="Freeform 111"/>
          <p:cNvSpPr>
            <a:spLocks/>
          </p:cNvSpPr>
          <p:nvPr userDrawn="1"/>
        </p:nvSpPr>
        <p:spPr bwMode="auto">
          <a:xfrm>
            <a:off x="2047875" y="2983070"/>
            <a:ext cx="468680" cy="410716"/>
          </a:xfrm>
          <a:custGeom>
            <a:avLst/>
            <a:gdLst>
              <a:gd name="T0" fmla="*/ 0 w 248"/>
              <a:gd name="T1" fmla="*/ 64 h 217"/>
              <a:gd name="T2" fmla="*/ 123 w 248"/>
              <a:gd name="T3" fmla="*/ 217 h 217"/>
              <a:gd name="T4" fmla="*/ 248 w 248"/>
              <a:gd name="T5" fmla="*/ 66 h 217"/>
              <a:gd name="T6" fmla="*/ 189 w 248"/>
              <a:gd name="T7" fmla="*/ 1 h 217"/>
              <a:gd name="T8" fmla="*/ 124 w 248"/>
              <a:gd name="T9" fmla="*/ 57 h 217"/>
              <a:gd name="T10" fmla="*/ 61 w 248"/>
              <a:gd name="T11" fmla="*/ 1 h 217"/>
              <a:gd name="T12" fmla="*/ 0 w 248"/>
              <a:gd name="T13" fmla="*/ 64 h 217"/>
            </a:gdLst>
            <a:ahLst/>
            <a:cxnLst>
              <a:cxn ang="0">
                <a:pos x="T0" y="T1"/>
              </a:cxn>
              <a:cxn ang="0">
                <a:pos x="T2" y="T3"/>
              </a:cxn>
              <a:cxn ang="0">
                <a:pos x="T4" y="T5"/>
              </a:cxn>
              <a:cxn ang="0">
                <a:pos x="T6" y="T7"/>
              </a:cxn>
              <a:cxn ang="0">
                <a:pos x="T8" y="T9"/>
              </a:cxn>
              <a:cxn ang="0">
                <a:pos x="T10" y="T11"/>
              </a:cxn>
              <a:cxn ang="0">
                <a:pos x="T12" y="T13"/>
              </a:cxn>
            </a:cxnLst>
            <a:rect l="0" t="0" r="r" b="b"/>
            <a:pathLst>
              <a:path w="248" h="217">
                <a:moveTo>
                  <a:pt x="0" y="64"/>
                </a:moveTo>
                <a:cubicBezTo>
                  <a:pt x="0" y="144"/>
                  <a:pt x="123" y="217"/>
                  <a:pt x="123" y="217"/>
                </a:cubicBezTo>
                <a:cubicBezTo>
                  <a:pt x="123" y="217"/>
                  <a:pt x="248" y="146"/>
                  <a:pt x="248" y="66"/>
                </a:cubicBezTo>
                <a:cubicBezTo>
                  <a:pt x="248" y="33"/>
                  <a:pt x="225" y="2"/>
                  <a:pt x="189" y="1"/>
                </a:cubicBezTo>
                <a:cubicBezTo>
                  <a:pt x="155" y="1"/>
                  <a:pt x="124" y="24"/>
                  <a:pt x="124" y="57"/>
                </a:cubicBezTo>
                <a:cubicBezTo>
                  <a:pt x="124" y="24"/>
                  <a:pt x="94" y="1"/>
                  <a:pt x="61" y="1"/>
                </a:cubicBezTo>
                <a:cubicBezTo>
                  <a:pt x="25" y="0"/>
                  <a:pt x="0" y="31"/>
                  <a:pt x="0" y="64"/>
                </a:cubicBezTo>
                <a:close/>
              </a:path>
            </a:pathLst>
          </a:custGeom>
          <a:noFill/>
          <a:ln w="28575" cap="flat">
            <a:solidFill>
              <a:srgbClr val="FE13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0375" y="6438900"/>
            <a:ext cx="1235204" cy="254000"/>
          </a:xfrm>
          <a:prstGeom prst="rect">
            <a:avLst/>
          </a:prstGeom>
        </p:spPr>
      </p:pic>
      <p:sp>
        <p:nvSpPr>
          <p:cNvPr id="5" name="TextBox 4"/>
          <p:cNvSpPr txBox="1"/>
          <p:nvPr userDrawn="1"/>
        </p:nvSpPr>
        <p:spPr>
          <a:xfrm>
            <a:off x="2773363" y="2831306"/>
            <a:ext cx="2630487" cy="707886"/>
          </a:xfrm>
          <a:prstGeom prst="rect">
            <a:avLst/>
          </a:prstGeom>
          <a:noFill/>
        </p:spPr>
        <p:txBody>
          <a:bodyPr wrap="square" lIns="0" rtlCol="0">
            <a:spAutoFit/>
          </a:bodyPr>
          <a:lstStyle/>
          <a:p>
            <a:r>
              <a:rPr lang="fr-FR" sz="4000" dirty="0">
                <a:latin typeface="HelveticaNeue-UltraLight" panose="02000206000000020004" pitchFamily="50"/>
              </a:rPr>
              <a:t>from Paris.</a:t>
            </a:r>
          </a:p>
        </p:txBody>
      </p:sp>
      <p:sp>
        <p:nvSpPr>
          <p:cNvPr id="6" name="Rectangle 5">
            <a:hlinkClick r:id="rId3"/>
          </p:cNvPr>
          <p:cNvSpPr/>
          <p:nvPr userDrawn="1"/>
        </p:nvSpPr>
        <p:spPr>
          <a:xfrm>
            <a:off x="839788" y="4083862"/>
            <a:ext cx="3770312" cy="838200"/>
          </a:xfrm>
          <a:prstGeom prst="rect">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spc="600" dirty="0">
                <a:solidFill>
                  <a:schemeClr val="tx1">
                    <a:lumMod val="60000"/>
                    <a:lumOff val="40000"/>
                  </a:schemeClr>
                </a:solidFill>
                <a:latin typeface="Helvetica Neue Thin" charset="0"/>
                <a:ea typeface="Helvetica Neue Thin" charset="0"/>
                <a:cs typeface="Helvetica Neue Thin" charset="0"/>
                <a:sym typeface="Wingdings" panose="05000000000000000000" pitchFamily="2" charset="2"/>
              </a:rPr>
              <a:t>SAY HELLO</a:t>
            </a:r>
            <a:endParaRPr lang="fr-FR" b="0" i="0" spc="600" dirty="0">
              <a:solidFill>
                <a:schemeClr val="tx1">
                  <a:lumMod val="60000"/>
                  <a:lumOff val="40000"/>
                </a:schemeClr>
              </a:solidFill>
              <a:latin typeface="Helvetica Neue Thin" charset="0"/>
              <a:ea typeface="Helvetica Neue Thin" charset="0"/>
              <a:cs typeface="Helvetica Neue Thin" charset="0"/>
            </a:endParaRPr>
          </a:p>
        </p:txBody>
      </p:sp>
      <p:grpSp>
        <p:nvGrpSpPr>
          <p:cNvPr id="7" name="Group 6"/>
          <p:cNvGrpSpPr/>
          <p:nvPr userDrawn="1"/>
        </p:nvGrpSpPr>
        <p:grpSpPr>
          <a:xfrm>
            <a:off x="6535172" y="3836900"/>
            <a:ext cx="5656828" cy="3021100"/>
            <a:chOff x="5818189" y="1958042"/>
            <a:chExt cx="5656828" cy="3021100"/>
          </a:xfrm>
        </p:grpSpPr>
        <p:sp>
          <p:nvSpPr>
            <p:cNvPr id="8" name="Freeform 7"/>
            <p:cNvSpPr>
              <a:spLocks/>
            </p:cNvSpPr>
            <p:nvPr/>
          </p:nvSpPr>
          <p:spPr bwMode="auto">
            <a:xfrm>
              <a:off x="8927532" y="2652277"/>
              <a:ext cx="673642" cy="267693"/>
            </a:xfrm>
            <a:custGeom>
              <a:avLst/>
              <a:gdLst>
                <a:gd name="T0" fmla="*/ 91 w 114"/>
                <a:gd name="T1" fmla="*/ 45 h 45"/>
                <a:gd name="T2" fmla="*/ 20 w 114"/>
                <a:gd name="T3" fmla="*/ 45 h 45"/>
                <a:gd name="T4" fmla="*/ 0 w 114"/>
                <a:gd name="T5" fmla="*/ 25 h 45"/>
                <a:gd name="T6" fmla="*/ 20 w 114"/>
                <a:gd name="T7" fmla="*/ 5 h 45"/>
                <a:gd name="T8" fmla="*/ 33 w 114"/>
                <a:gd name="T9" fmla="*/ 10 h 45"/>
                <a:gd name="T10" fmla="*/ 34 w 114"/>
                <a:gd name="T11" fmla="*/ 16 h 45"/>
                <a:gd name="T12" fmla="*/ 28 w 114"/>
                <a:gd name="T13" fmla="*/ 16 h 45"/>
                <a:gd name="T14" fmla="*/ 20 w 114"/>
                <a:gd name="T15" fmla="*/ 13 h 45"/>
                <a:gd name="T16" fmla="*/ 8 w 114"/>
                <a:gd name="T17" fmla="*/ 25 h 45"/>
                <a:gd name="T18" fmla="*/ 20 w 114"/>
                <a:gd name="T19" fmla="*/ 37 h 45"/>
                <a:gd name="T20" fmla="*/ 91 w 114"/>
                <a:gd name="T21" fmla="*/ 37 h 45"/>
                <a:gd name="T22" fmla="*/ 106 w 114"/>
                <a:gd name="T23" fmla="*/ 22 h 45"/>
                <a:gd name="T24" fmla="*/ 91 w 114"/>
                <a:gd name="T25" fmla="*/ 8 h 45"/>
                <a:gd name="T26" fmla="*/ 81 w 114"/>
                <a:gd name="T27" fmla="*/ 13 h 45"/>
                <a:gd name="T28" fmla="*/ 75 w 114"/>
                <a:gd name="T29" fmla="*/ 13 h 45"/>
                <a:gd name="T30" fmla="*/ 75 w 114"/>
                <a:gd name="T31" fmla="*/ 8 h 45"/>
                <a:gd name="T32" fmla="*/ 91 w 114"/>
                <a:gd name="T33" fmla="*/ 0 h 45"/>
                <a:gd name="T34" fmla="*/ 114 w 114"/>
                <a:gd name="T35" fmla="*/ 22 h 45"/>
                <a:gd name="T36" fmla="*/ 91 w 114"/>
                <a:gd name="T3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45">
                  <a:moveTo>
                    <a:pt x="91" y="45"/>
                  </a:moveTo>
                  <a:cubicBezTo>
                    <a:pt x="20" y="45"/>
                    <a:pt x="20" y="45"/>
                    <a:pt x="20" y="45"/>
                  </a:cubicBezTo>
                  <a:cubicBezTo>
                    <a:pt x="9" y="45"/>
                    <a:pt x="0" y="36"/>
                    <a:pt x="0" y="25"/>
                  </a:cubicBezTo>
                  <a:cubicBezTo>
                    <a:pt x="0" y="14"/>
                    <a:pt x="9" y="5"/>
                    <a:pt x="20" y="5"/>
                  </a:cubicBezTo>
                  <a:cubicBezTo>
                    <a:pt x="25" y="5"/>
                    <a:pt x="30" y="7"/>
                    <a:pt x="33" y="10"/>
                  </a:cubicBezTo>
                  <a:cubicBezTo>
                    <a:pt x="35" y="12"/>
                    <a:pt x="35" y="14"/>
                    <a:pt x="34" y="16"/>
                  </a:cubicBezTo>
                  <a:cubicBezTo>
                    <a:pt x="32" y="17"/>
                    <a:pt x="30" y="18"/>
                    <a:pt x="28" y="16"/>
                  </a:cubicBezTo>
                  <a:cubicBezTo>
                    <a:pt x="26" y="14"/>
                    <a:pt x="23" y="13"/>
                    <a:pt x="20" y="13"/>
                  </a:cubicBezTo>
                  <a:cubicBezTo>
                    <a:pt x="13" y="13"/>
                    <a:pt x="8" y="18"/>
                    <a:pt x="8" y="25"/>
                  </a:cubicBezTo>
                  <a:cubicBezTo>
                    <a:pt x="8" y="31"/>
                    <a:pt x="13" y="37"/>
                    <a:pt x="20" y="37"/>
                  </a:cubicBezTo>
                  <a:cubicBezTo>
                    <a:pt x="91" y="37"/>
                    <a:pt x="91" y="37"/>
                    <a:pt x="91" y="37"/>
                  </a:cubicBezTo>
                  <a:cubicBezTo>
                    <a:pt x="99" y="37"/>
                    <a:pt x="106" y="30"/>
                    <a:pt x="106" y="22"/>
                  </a:cubicBezTo>
                  <a:cubicBezTo>
                    <a:pt x="106" y="14"/>
                    <a:pt x="99" y="8"/>
                    <a:pt x="91" y="8"/>
                  </a:cubicBezTo>
                  <a:cubicBezTo>
                    <a:pt x="87" y="8"/>
                    <a:pt x="83" y="10"/>
                    <a:pt x="81" y="13"/>
                  </a:cubicBezTo>
                  <a:cubicBezTo>
                    <a:pt x="79" y="14"/>
                    <a:pt x="77" y="15"/>
                    <a:pt x="75" y="13"/>
                  </a:cubicBezTo>
                  <a:cubicBezTo>
                    <a:pt x="73" y="12"/>
                    <a:pt x="73" y="9"/>
                    <a:pt x="75" y="8"/>
                  </a:cubicBezTo>
                  <a:cubicBezTo>
                    <a:pt x="79" y="3"/>
                    <a:pt x="85" y="0"/>
                    <a:pt x="91" y="0"/>
                  </a:cubicBezTo>
                  <a:cubicBezTo>
                    <a:pt x="104" y="0"/>
                    <a:pt x="114" y="10"/>
                    <a:pt x="114" y="22"/>
                  </a:cubicBezTo>
                  <a:cubicBezTo>
                    <a:pt x="114" y="35"/>
                    <a:pt x="104" y="45"/>
                    <a:pt x="91" y="4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9" name="Freeform 8"/>
            <p:cNvSpPr>
              <a:spLocks/>
            </p:cNvSpPr>
            <p:nvPr/>
          </p:nvSpPr>
          <p:spPr bwMode="auto">
            <a:xfrm>
              <a:off x="9168749" y="2516960"/>
              <a:ext cx="308875" cy="185326"/>
            </a:xfrm>
            <a:custGeom>
              <a:avLst/>
              <a:gdLst>
                <a:gd name="T0" fmla="*/ 48 w 52"/>
                <a:gd name="T1" fmla="*/ 31 h 31"/>
                <a:gd name="T2" fmla="*/ 48 w 52"/>
                <a:gd name="T3" fmla="*/ 31 h 31"/>
                <a:gd name="T4" fmla="*/ 44 w 52"/>
                <a:gd name="T5" fmla="*/ 27 h 31"/>
                <a:gd name="T6" fmla="*/ 44 w 52"/>
                <a:gd name="T7" fmla="*/ 26 h 31"/>
                <a:gd name="T8" fmla="*/ 26 w 52"/>
                <a:gd name="T9" fmla="*/ 8 h 31"/>
                <a:gd name="T10" fmla="*/ 8 w 52"/>
                <a:gd name="T11" fmla="*/ 23 h 31"/>
                <a:gd name="T12" fmla="*/ 3 w 52"/>
                <a:gd name="T13" fmla="*/ 26 h 31"/>
                <a:gd name="T14" fmla="*/ 0 w 52"/>
                <a:gd name="T15" fmla="*/ 21 h 31"/>
                <a:gd name="T16" fmla="*/ 26 w 52"/>
                <a:gd name="T17" fmla="*/ 0 h 31"/>
                <a:gd name="T18" fmla="*/ 52 w 52"/>
                <a:gd name="T19" fmla="*/ 26 h 31"/>
                <a:gd name="T20" fmla="*/ 52 w 52"/>
                <a:gd name="T21" fmla="*/ 27 h 31"/>
                <a:gd name="T22" fmla="*/ 48 w 5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1">
                  <a:moveTo>
                    <a:pt x="48" y="31"/>
                  </a:moveTo>
                  <a:cubicBezTo>
                    <a:pt x="48" y="31"/>
                    <a:pt x="48" y="31"/>
                    <a:pt x="48" y="31"/>
                  </a:cubicBezTo>
                  <a:cubicBezTo>
                    <a:pt x="45" y="31"/>
                    <a:pt x="44" y="29"/>
                    <a:pt x="44" y="27"/>
                  </a:cubicBezTo>
                  <a:cubicBezTo>
                    <a:pt x="44" y="26"/>
                    <a:pt x="44" y="26"/>
                    <a:pt x="44" y="26"/>
                  </a:cubicBezTo>
                  <a:cubicBezTo>
                    <a:pt x="44" y="16"/>
                    <a:pt x="36" y="8"/>
                    <a:pt x="26" y="8"/>
                  </a:cubicBezTo>
                  <a:cubicBezTo>
                    <a:pt x="17" y="8"/>
                    <a:pt x="10" y="14"/>
                    <a:pt x="8" y="23"/>
                  </a:cubicBezTo>
                  <a:cubicBezTo>
                    <a:pt x="8" y="25"/>
                    <a:pt x="6" y="26"/>
                    <a:pt x="3" y="26"/>
                  </a:cubicBezTo>
                  <a:cubicBezTo>
                    <a:pt x="1" y="25"/>
                    <a:pt x="0" y="23"/>
                    <a:pt x="0" y="21"/>
                  </a:cubicBezTo>
                  <a:cubicBezTo>
                    <a:pt x="3" y="9"/>
                    <a:pt x="13" y="0"/>
                    <a:pt x="26" y="0"/>
                  </a:cubicBezTo>
                  <a:cubicBezTo>
                    <a:pt x="40" y="0"/>
                    <a:pt x="52" y="12"/>
                    <a:pt x="52" y="26"/>
                  </a:cubicBezTo>
                  <a:cubicBezTo>
                    <a:pt x="52" y="27"/>
                    <a:pt x="52" y="27"/>
                    <a:pt x="52" y="27"/>
                  </a:cubicBezTo>
                  <a:cubicBezTo>
                    <a:pt x="52" y="29"/>
                    <a:pt x="50" y="31"/>
                    <a:pt x="48" y="31"/>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0" name="Freeform 9"/>
            <p:cNvSpPr>
              <a:spLocks/>
            </p:cNvSpPr>
            <p:nvPr/>
          </p:nvSpPr>
          <p:spPr bwMode="auto">
            <a:xfrm>
              <a:off x="9033432" y="2552260"/>
              <a:ext cx="205917" cy="179443"/>
            </a:xfrm>
            <a:custGeom>
              <a:avLst/>
              <a:gdLst>
                <a:gd name="T0" fmla="*/ 5 w 35"/>
                <a:gd name="T1" fmla="*/ 30 h 30"/>
                <a:gd name="T2" fmla="*/ 2 w 35"/>
                <a:gd name="T3" fmla="*/ 28 h 30"/>
                <a:gd name="T4" fmla="*/ 0 w 35"/>
                <a:gd name="T5" fmla="*/ 20 h 30"/>
                <a:gd name="T6" fmla="*/ 20 w 35"/>
                <a:gd name="T7" fmla="*/ 0 h 30"/>
                <a:gd name="T8" fmla="*/ 33 w 35"/>
                <a:gd name="T9" fmla="*/ 5 h 30"/>
                <a:gd name="T10" fmla="*/ 33 w 35"/>
                <a:gd name="T11" fmla="*/ 11 h 30"/>
                <a:gd name="T12" fmla="*/ 28 w 35"/>
                <a:gd name="T13" fmla="*/ 11 h 30"/>
                <a:gd name="T14" fmla="*/ 20 w 35"/>
                <a:gd name="T15" fmla="*/ 8 h 30"/>
                <a:gd name="T16" fmla="*/ 8 w 35"/>
                <a:gd name="T17" fmla="*/ 20 h 30"/>
                <a:gd name="T18" fmla="*/ 9 w 35"/>
                <a:gd name="T19" fmla="*/ 25 h 30"/>
                <a:gd name="T20" fmla="*/ 7 w 35"/>
                <a:gd name="T21" fmla="*/ 30 h 30"/>
                <a:gd name="T22" fmla="*/ 5 w 35"/>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0">
                  <a:moveTo>
                    <a:pt x="5" y="30"/>
                  </a:moveTo>
                  <a:cubicBezTo>
                    <a:pt x="4" y="30"/>
                    <a:pt x="2" y="29"/>
                    <a:pt x="2" y="28"/>
                  </a:cubicBezTo>
                  <a:cubicBezTo>
                    <a:pt x="1" y="25"/>
                    <a:pt x="0" y="23"/>
                    <a:pt x="0" y="20"/>
                  </a:cubicBezTo>
                  <a:cubicBezTo>
                    <a:pt x="0" y="9"/>
                    <a:pt x="9" y="0"/>
                    <a:pt x="20" y="0"/>
                  </a:cubicBezTo>
                  <a:cubicBezTo>
                    <a:pt x="25" y="0"/>
                    <a:pt x="29" y="2"/>
                    <a:pt x="33" y="5"/>
                  </a:cubicBezTo>
                  <a:cubicBezTo>
                    <a:pt x="35" y="7"/>
                    <a:pt x="35" y="9"/>
                    <a:pt x="33" y="11"/>
                  </a:cubicBezTo>
                  <a:cubicBezTo>
                    <a:pt x="32" y="13"/>
                    <a:pt x="29" y="13"/>
                    <a:pt x="28" y="11"/>
                  </a:cubicBezTo>
                  <a:cubicBezTo>
                    <a:pt x="26" y="10"/>
                    <a:pt x="24" y="8"/>
                    <a:pt x="20" y="8"/>
                  </a:cubicBezTo>
                  <a:cubicBezTo>
                    <a:pt x="13" y="8"/>
                    <a:pt x="8" y="14"/>
                    <a:pt x="8" y="20"/>
                  </a:cubicBezTo>
                  <a:cubicBezTo>
                    <a:pt x="8" y="22"/>
                    <a:pt x="8" y="23"/>
                    <a:pt x="9" y="25"/>
                  </a:cubicBezTo>
                  <a:cubicBezTo>
                    <a:pt x="10" y="27"/>
                    <a:pt x="9" y="29"/>
                    <a:pt x="7" y="30"/>
                  </a:cubicBezTo>
                  <a:cubicBezTo>
                    <a:pt x="6" y="30"/>
                    <a:pt x="6" y="30"/>
                    <a:pt x="5" y="30"/>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1" name="Freeform 10"/>
            <p:cNvSpPr>
              <a:spLocks/>
            </p:cNvSpPr>
            <p:nvPr/>
          </p:nvSpPr>
          <p:spPr bwMode="auto">
            <a:xfrm>
              <a:off x="7965606" y="3102353"/>
              <a:ext cx="123550" cy="200034"/>
            </a:xfrm>
            <a:custGeom>
              <a:avLst/>
              <a:gdLst>
                <a:gd name="T0" fmla="*/ 4 w 21"/>
                <a:gd name="T1" fmla="*/ 34 h 34"/>
                <a:gd name="T2" fmla="*/ 0 w 21"/>
                <a:gd name="T3" fmla="*/ 30 h 34"/>
                <a:gd name="T4" fmla="*/ 4 w 21"/>
                <a:gd name="T5" fmla="*/ 26 h 34"/>
                <a:gd name="T6" fmla="*/ 13 w 21"/>
                <a:gd name="T7" fmla="*/ 17 h 34"/>
                <a:gd name="T8" fmla="*/ 4 w 21"/>
                <a:gd name="T9" fmla="*/ 8 h 34"/>
                <a:gd name="T10" fmla="*/ 0 w 21"/>
                <a:gd name="T11" fmla="*/ 4 h 34"/>
                <a:gd name="T12" fmla="*/ 4 w 21"/>
                <a:gd name="T13" fmla="*/ 0 h 34"/>
                <a:gd name="T14" fmla="*/ 21 w 21"/>
                <a:gd name="T15" fmla="*/ 17 h 34"/>
                <a:gd name="T16" fmla="*/ 4 w 2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4">
                  <a:moveTo>
                    <a:pt x="4" y="34"/>
                  </a:moveTo>
                  <a:cubicBezTo>
                    <a:pt x="1" y="34"/>
                    <a:pt x="0" y="33"/>
                    <a:pt x="0" y="30"/>
                  </a:cubicBezTo>
                  <a:cubicBezTo>
                    <a:pt x="0" y="28"/>
                    <a:pt x="1" y="26"/>
                    <a:pt x="4" y="26"/>
                  </a:cubicBezTo>
                  <a:cubicBezTo>
                    <a:pt x="9" y="26"/>
                    <a:pt x="13" y="22"/>
                    <a:pt x="13" y="17"/>
                  </a:cubicBezTo>
                  <a:cubicBezTo>
                    <a:pt x="13" y="12"/>
                    <a:pt x="9" y="8"/>
                    <a:pt x="4" y="8"/>
                  </a:cubicBezTo>
                  <a:cubicBezTo>
                    <a:pt x="1" y="8"/>
                    <a:pt x="0" y="6"/>
                    <a:pt x="0" y="4"/>
                  </a:cubicBezTo>
                  <a:cubicBezTo>
                    <a:pt x="0" y="2"/>
                    <a:pt x="1" y="0"/>
                    <a:pt x="4" y="0"/>
                  </a:cubicBezTo>
                  <a:cubicBezTo>
                    <a:pt x="13" y="0"/>
                    <a:pt x="21" y="8"/>
                    <a:pt x="21" y="17"/>
                  </a:cubicBezTo>
                  <a:cubicBezTo>
                    <a:pt x="21" y="27"/>
                    <a:pt x="13" y="34"/>
                    <a:pt x="4" y="34"/>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2" name="Freeform 11"/>
            <p:cNvSpPr>
              <a:spLocks/>
            </p:cNvSpPr>
            <p:nvPr/>
          </p:nvSpPr>
          <p:spPr bwMode="auto">
            <a:xfrm>
              <a:off x="7633198" y="3078820"/>
              <a:ext cx="455958" cy="223567"/>
            </a:xfrm>
            <a:custGeom>
              <a:avLst/>
              <a:gdLst>
                <a:gd name="T0" fmla="*/ 60 w 77"/>
                <a:gd name="T1" fmla="*/ 38 h 38"/>
                <a:gd name="T2" fmla="*/ 19 w 77"/>
                <a:gd name="T3" fmla="*/ 38 h 38"/>
                <a:gd name="T4" fmla="*/ 0 w 77"/>
                <a:gd name="T5" fmla="*/ 19 h 38"/>
                <a:gd name="T6" fmla="*/ 19 w 77"/>
                <a:gd name="T7" fmla="*/ 0 h 38"/>
                <a:gd name="T8" fmla="*/ 31 w 77"/>
                <a:gd name="T9" fmla="*/ 4 h 38"/>
                <a:gd name="T10" fmla="*/ 32 w 77"/>
                <a:gd name="T11" fmla="*/ 10 h 38"/>
                <a:gd name="T12" fmla="*/ 26 w 77"/>
                <a:gd name="T13" fmla="*/ 10 h 38"/>
                <a:gd name="T14" fmla="*/ 19 w 77"/>
                <a:gd name="T15" fmla="*/ 8 h 38"/>
                <a:gd name="T16" fmla="*/ 8 w 77"/>
                <a:gd name="T17" fmla="*/ 19 h 38"/>
                <a:gd name="T18" fmla="*/ 19 w 77"/>
                <a:gd name="T19" fmla="*/ 30 h 38"/>
                <a:gd name="T20" fmla="*/ 60 w 77"/>
                <a:gd name="T21" fmla="*/ 30 h 38"/>
                <a:gd name="T22" fmla="*/ 69 w 77"/>
                <a:gd name="T23" fmla="*/ 21 h 38"/>
                <a:gd name="T24" fmla="*/ 60 w 77"/>
                <a:gd name="T25" fmla="*/ 12 h 38"/>
                <a:gd name="T26" fmla="*/ 54 w 77"/>
                <a:gd name="T27" fmla="*/ 14 h 38"/>
                <a:gd name="T28" fmla="*/ 48 w 77"/>
                <a:gd name="T29" fmla="*/ 13 h 38"/>
                <a:gd name="T30" fmla="*/ 49 w 77"/>
                <a:gd name="T31" fmla="*/ 7 h 38"/>
                <a:gd name="T32" fmla="*/ 60 w 77"/>
                <a:gd name="T33" fmla="*/ 4 h 38"/>
                <a:gd name="T34" fmla="*/ 77 w 77"/>
                <a:gd name="T35" fmla="*/ 21 h 38"/>
                <a:gd name="T36" fmla="*/ 60 w 77"/>
                <a:gd name="T3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38">
                  <a:moveTo>
                    <a:pt x="60" y="38"/>
                  </a:moveTo>
                  <a:cubicBezTo>
                    <a:pt x="19" y="38"/>
                    <a:pt x="19" y="38"/>
                    <a:pt x="19" y="38"/>
                  </a:cubicBezTo>
                  <a:cubicBezTo>
                    <a:pt x="8" y="38"/>
                    <a:pt x="0" y="30"/>
                    <a:pt x="0" y="19"/>
                  </a:cubicBezTo>
                  <a:cubicBezTo>
                    <a:pt x="0" y="9"/>
                    <a:pt x="8" y="0"/>
                    <a:pt x="19" y="0"/>
                  </a:cubicBezTo>
                  <a:cubicBezTo>
                    <a:pt x="23" y="0"/>
                    <a:pt x="28" y="1"/>
                    <a:pt x="31" y="4"/>
                  </a:cubicBezTo>
                  <a:cubicBezTo>
                    <a:pt x="33" y="5"/>
                    <a:pt x="33" y="8"/>
                    <a:pt x="32" y="10"/>
                  </a:cubicBezTo>
                  <a:cubicBezTo>
                    <a:pt x="30" y="11"/>
                    <a:pt x="28" y="12"/>
                    <a:pt x="26" y="10"/>
                  </a:cubicBezTo>
                  <a:cubicBezTo>
                    <a:pt x="24" y="9"/>
                    <a:pt x="22" y="8"/>
                    <a:pt x="19" y="8"/>
                  </a:cubicBezTo>
                  <a:cubicBezTo>
                    <a:pt x="13" y="8"/>
                    <a:pt x="8" y="13"/>
                    <a:pt x="8" y="19"/>
                  </a:cubicBezTo>
                  <a:cubicBezTo>
                    <a:pt x="8" y="25"/>
                    <a:pt x="13" y="30"/>
                    <a:pt x="19" y="30"/>
                  </a:cubicBezTo>
                  <a:cubicBezTo>
                    <a:pt x="60" y="30"/>
                    <a:pt x="60" y="30"/>
                    <a:pt x="60" y="30"/>
                  </a:cubicBezTo>
                  <a:cubicBezTo>
                    <a:pt x="65" y="30"/>
                    <a:pt x="69" y="26"/>
                    <a:pt x="69" y="21"/>
                  </a:cubicBezTo>
                  <a:cubicBezTo>
                    <a:pt x="69" y="16"/>
                    <a:pt x="65" y="12"/>
                    <a:pt x="60" y="12"/>
                  </a:cubicBezTo>
                  <a:cubicBezTo>
                    <a:pt x="57" y="12"/>
                    <a:pt x="56" y="13"/>
                    <a:pt x="54" y="14"/>
                  </a:cubicBezTo>
                  <a:cubicBezTo>
                    <a:pt x="52" y="15"/>
                    <a:pt x="50" y="15"/>
                    <a:pt x="48" y="13"/>
                  </a:cubicBezTo>
                  <a:cubicBezTo>
                    <a:pt x="47" y="11"/>
                    <a:pt x="47" y="9"/>
                    <a:pt x="49" y="7"/>
                  </a:cubicBezTo>
                  <a:cubicBezTo>
                    <a:pt x="52" y="5"/>
                    <a:pt x="56" y="4"/>
                    <a:pt x="60" y="4"/>
                  </a:cubicBezTo>
                  <a:cubicBezTo>
                    <a:pt x="69" y="4"/>
                    <a:pt x="77" y="12"/>
                    <a:pt x="77" y="21"/>
                  </a:cubicBezTo>
                  <a:cubicBezTo>
                    <a:pt x="77" y="31"/>
                    <a:pt x="69" y="38"/>
                    <a:pt x="60" y="38"/>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3" name="Freeform 12"/>
            <p:cNvSpPr>
              <a:spLocks/>
            </p:cNvSpPr>
            <p:nvPr/>
          </p:nvSpPr>
          <p:spPr bwMode="auto">
            <a:xfrm>
              <a:off x="7703798" y="2990570"/>
              <a:ext cx="285341" cy="158850"/>
            </a:xfrm>
            <a:custGeom>
              <a:avLst/>
              <a:gdLst>
                <a:gd name="T0" fmla="*/ 44 w 48"/>
                <a:gd name="T1" fmla="*/ 27 h 27"/>
                <a:gd name="T2" fmla="*/ 40 w 48"/>
                <a:gd name="T3" fmla="*/ 23 h 27"/>
                <a:gd name="T4" fmla="*/ 24 w 48"/>
                <a:gd name="T5" fmla="*/ 8 h 27"/>
                <a:gd name="T6" fmla="*/ 9 w 48"/>
                <a:gd name="T7" fmla="*/ 20 h 27"/>
                <a:gd name="T8" fmla="*/ 4 w 48"/>
                <a:gd name="T9" fmla="*/ 23 h 27"/>
                <a:gd name="T10" fmla="*/ 1 w 48"/>
                <a:gd name="T11" fmla="*/ 18 h 27"/>
                <a:gd name="T12" fmla="*/ 24 w 48"/>
                <a:gd name="T13" fmla="*/ 0 h 27"/>
                <a:gd name="T14" fmla="*/ 48 w 48"/>
                <a:gd name="T15" fmla="*/ 23 h 27"/>
                <a:gd name="T16" fmla="*/ 44 w 48"/>
                <a:gd name="T17" fmla="*/ 27 h 27"/>
                <a:gd name="T18" fmla="*/ 44 w 4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27">
                  <a:moveTo>
                    <a:pt x="44" y="27"/>
                  </a:moveTo>
                  <a:cubicBezTo>
                    <a:pt x="42" y="27"/>
                    <a:pt x="40" y="26"/>
                    <a:pt x="40" y="23"/>
                  </a:cubicBezTo>
                  <a:cubicBezTo>
                    <a:pt x="40" y="15"/>
                    <a:pt x="33" y="8"/>
                    <a:pt x="24" y="8"/>
                  </a:cubicBezTo>
                  <a:cubicBezTo>
                    <a:pt x="17" y="8"/>
                    <a:pt x="10" y="13"/>
                    <a:pt x="9" y="20"/>
                  </a:cubicBezTo>
                  <a:cubicBezTo>
                    <a:pt x="8" y="22"/>
                    <a:pt x="6" y="23"/>
                    <a:pt x="4" y="23"/>
                  </a:cubicBezTo>
                  <a:cubicBezTo>
                    <a:pt x="2" y="22"/>
                    <a:pt x="0" y="20"/>
                    <a:pt x="1" y="18"/>
                  </a:cubicBezTo>
                  <a:cubicBezTo>
                    <a:pt x="4" y="7"/>
                    <a:pt x="13" y="0"/>
                    <a:pt x="24" y="0"/>
                  </a:cubicBezTo>
                  <a:cubicBezTo>
                    <a:pt x="37" y="0"/>
                    <a:pt x="48" y="10"/>
                    <a:pt x="48" y="23"/>
                  </a:cubicBezTo>
                  <a:cubicBezTo>
                    <a:pt x="48" y="26"/>
                    <a:pt x="46" y="27"/>
                    <a:pt x="44" y="27"/>
                  </a:cubicBezTo>
                  <a:cubicBezTo>
                    <a:pt x="44" y="27"/>
                    <a:pt x="44" y="27"/>
                    <a:pt x="44" y="27"/>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4" name="Freeform 13"/>
            <p:cNvSpPr>
              <a:spLocks/>
            </p:cNvSpPr>
            <p:nvPr/>
          </p:nvSpPr>
          <p:spPr bwMode="auto">
            <a:xfrm>
              <a:off x="9139333" y="3881897"/>
              <a:ext cx="114724" cy="176500"/>
            </a:xfrm>
            <a:custGeom>
              <a:avLst/>
              <a:gdLst>
                <a:gd name="T0" fmla="*/ 15 w 19"/>
                <a:gd name="T1" fmla="*/ 30 h 30"/>
                <a:gd name="T2" fmla="*/ 0 w 19"/>
                <a:gd name="T3" fmla="*/ 15 h 30"/>
                <a:gd name="T4" fmla="*/ 15 w 19"/>
                <a:gd name="T5" fmla="*/ 0 h 30"/>
                <a:gd name="T6" fmla="*/ 19 w 19"/>
                <a:gd name="T7" fmla="*/ 4 h 30"/>
                <a:gd name="T8" fmla="*/ 15 w 19"/>
                <a:gd name="T9" fmla="*/ 8 h 30"/>
                <a:gd name="T10" fmla="*/ 8 w 19"/>
                <a:gd name="T11" fmla="*/ 15 h 30"/>
                <a:gd name="T12" fmla="*/ 15 w 19"/>
                <a:gd name="T13" fmla="*/ 22 h 30"/>
                <a:gd name="T14" fmla="*/ 19 w 19"/>
                <a:gd name="T15" fmla="*/ 26 h 30"/>
                <a:gd name="T16" fmla="*/ 15 w 19"/>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15" y="30"/>
                  </a:moveTo>
                  <a:cubicBezTo>
                    <a:pt x="7" y="30"/>
                    <a:pt x="0" y="23"/>
                    <a:pt x="0" y="15"/>
                  </a:cubicBezTo>
                  <a:cubicBezTo>
                    <a:pt x="0" y="7"/>
                    <a:pt x="7" y="0"/>
                    <a:pt x="15" y="0"/>
                  </a:cubicBezTo>
                  <a:cubicBezTo>
                    <a:pt x="17" y="0"/>
                    <a:pt x="19" y="2"/>
                    <a:pt x="19" y="4"/>
                  </a:cubicBezTo>
                  <a:cubicBezTo>
                    <a:pt x="19" y="6"/>
                    <a:pt x="17" y="8"/>
                    <a:pt x="15" y="8"/>
                  </a:cubicBezTo>
                  <a:cubicBezTo>
                    <a:pt x="11" y="8"/>
                    <a:pt x="8" y="11"/>
                    <a:pt x="8" y="15"/>
                  </a:cubicBezTo>
                  <a:cubicBezTo>
                    <a:pt x="8" y="19"/>
                    <a:pt x="11" y="22"/>
                    <a:pt x="15" y="22"/>
                  </a:cubicBezTo>
                  <a:cubicBezTo>
                    <a:pt x="17" y="22"/>
                    <a:pt x="19" y="23"/>
                    <a:pt x="19" y="26"/>
                  </a:cubicBezTo>
                  <a:cubicBezTo>
                    <a:pt x="19" y="28"/>
                    <a:pt x="17" y="30"/>
                    <a:pt x="15" y="30"/>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5" name="Freeform 14"/>
            <p:cNvSpPr>
              <a:spLocks/>
            </p:cNvSpPr>
            <p:nvPr/>
          </p:nvSpPr>
          <p:spPr bwMode="auto">
            <a:xfrm>
              <a:off x="9139333" y="3864247"/>
              <a:ext cx="379475" cy="194150"/>
            </a:xfrm>
            <a:custGeom>
              <a:avLst/>
              <a:gdLst>
                <a:gd name="T0" fmla="*/ 48 w 64"/>
                <a:gd name="T1" fmla="*/ 33 h 33"/>
                <a:gd name="T2" fmla="*/ 15 w 64"/>
                <a:gd name="T3" fmla="*/ 33 h 33"/>
                <a:gd name="T4" fmla="*/ 0 w 64"/>
                <a:gd name="T5" fmla="*/ 18 h 33"/>
                <a:gd name="T6" fmla="*/ 15 w 64"/>
                <a:gd name="T7" fmla="*/ 3 h 33"/>
                <a:gd name="T8" fmla="*/ 24 w 64"/>
                <a:gd name="T9" fmla="*/ 6 h 33"/>
                <a:gd name="T10" fmla="*/ 25 w 64"/>
                <a:gd name="T11" fmla="*/ 12 h 33"/>
                <a:gd name="T12" fmla="*/ 19 w 64"/>
                <a:gd name="T13" fmla="*/ 12 h 33"/>
                <a:gd name="T14" fmla="*/ 15 w 64"/>
                <a:gd name="T15" fmla="*/ 11 h 33"/>
                <a:gd name="T16" fmla="*/ 8 w 64"/>
                <a:gd name="T17" fmla="*/ 18 h 33"/>
                <a:gd name="T18" fmla="*/ 15 w 64"/>
                <a:gd name="T19" fmla="*/ 25 h 33"/>
                <a:gd name="T20" fmla="*/ 48 w 64"/>
                <a:gd name="T21" fmla="*/ 25 h 33"/>
                <a:gd name="T22" fmla="*/ 56 w 64"/>
                <a:gd name="T23" fmla="*/ 16 h 33"/>
                <a:gd name="T24" fmla="*/ 48 w 64"/>
                <a:gd name="T25" fmla="*/ 8 h 33"/>
                <a:gd name="T26" fmla="*/ 42 w 64"/>
                <a:gd name="T27" fmla="*/ 10 h 33"/>
                <a:gd name="T28" fmla="*/ 37 w 64"/>
                <a:gd name="T29" fmla="*/ 9 h 33"/>
                <a:gd name="T30" fmla="*/ 37 w 64"/>
                <a:gd name="T31" fmla="*/ 3 h 33"/>
                <a:gd name="T32" fmla="*/ 48 w 64"/>
                <a:gd name="T33" fmla="*/ 0 h 33"/>
                <a:gd name="T34" fmla="*/ 64 w 64"/>
                <a:gd name="T35" fmla="*/ 16 h 33"/>
                <a:gd name="T36" fmla="*/ 48 w 64"/>
                <a:gd name="T3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33">
                  <a:moveTo>
                    <a:pt x="48" y="33"/>
                  </a:moveTo>
                  <a:cubicBezTo>
                    <a:pt x="15" y="33"/>
                    <a:pt x="15" y="33"/>
                    <a:pt x="15" y="33"/>
                  </a:cubicBezTo>
                  <a:cubicBezTo>
                    <a:pt x="7" y="33"/>
                    <a:pt x="0" y="26"/>
                    <a:pt x="0" y="18"/>
                  </a:cubicBezTo>
                  <a:cubicBezTo>
                    <a:pt x="0" y="10"/>
                    <a:pt x="7" y="3"/>
                    <a:pt x="15" y="3"/>
                  </a:cubicBezTo>
                  <a:cubicBezTo>
                    <a:pt x="18" y="3"/>
                    <a:pt x="21" y="4"/>
                    <a:pt x="24" y="6"/>
                  </a:cubicBezTo>
                  <a:cubicBezTo>
                    <a:pt x="26" y="7"/>
                    <a:pt x="26" y="10"/>
                    <a:pt x="25" y="12"/>
                  </a:cubicBezTo>
                  <a:cubicBezTo>
                    <a:pt x="23" y="13"/>
                    <a:pt x="21" y="14"/>
                    <a:pt x="19" y="12"/>
                  </a:cubicBezTo>
                  <a:cubicBezTo>
                    <a:pt x="18" y="12"/>
                    <a:pt x="16" y="11"/>
                    <a:pt x="15" y="11"/>
                  </a:cubicBezTo>
                  <a:cubicBezTo>
                    <a:pt x="11" y="11"/>
                    <a:pt x="8" y="14"/>
                    <a:pt x="8" y="18"/>
                  </a:cubicBezTo>
                  <a:cubicBezTo>
                    <a:pt x="8" y="22"/>
                    <a:pt x="11" y="25"/>
                    <a:pt x="15" y="25"/>
                  </a:cubicBezTo>
                  <a:cubicBezTo>
                    <a:pt x="48" y="25"/>
                    <a:pt x="48" y="25"/>
                    <a:pt x="48" y="25"/>
                  </a:cubicBezTo>
                  <a:cubicBezTo>
                    <a:pt x="52" y="25"/>
                    <a:pt x="56" y="21"/>
                    <a:pt x="56" y="16"/>
                  </a:cubicBezTo>
                  <a:cubicBezTo>
                    <a:pt x="56" y="12"/>
                    <a:pt x="52" y="8"/>
                    <a:pt x="48" y="8"/>
                  </a:cubicBezTo>
                  <a:cubicBezTo>
                    <a:pt x="46" y="8"/>
                    <a:pt x="44" y="8"/>
                    <a:pt x="42" y="10"/>
                  </a:cubicBezTo>
                  <a:cubicBezTo>
                    <a:pt x="41" y="11"/>
                    <a:pt x="38" y="11"/>
                    <a:pt x="37" y="9"/>
                  </a:cubicBezTo>
                  <a:cubicBezTo>
                    <a:pt x="35" y="7"/>
                    <a:pt x="36" y="5"/>
                    <a:pt x="37" y="3"/>
                  </a:cubicBezTo>
                  <a:cubicBezTo>
                    <a:pt x="40" y="1"/>
                    <a:pt x="44" y="0"/>
                    <a:pt x="48" y="0"/>
                  </a:cubicBezTo>
                  <a:cubicBezTo>
                    <a:pt x="57" y="0"/>
                    <a:pt x="64" y="7"/>
                    <a:pt x="64" y="16"/>
                  </a:cubicBezTo>
                  <a:cubicBezTo>
                    <a:pt x="64" y="25"/>
                    <a:pt x="57" y="33"/>
                    <a:pt x="48" y="33"/>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6" name="Freeform 15"/>
            <p:cNvSpPr>
              <a:spLocks/>
            </p:cNvSpPr>
            <p:nvPr/>
          </p:nvSpPr>
          <p:spPr bwMode="auto">
            <a:xfrm>
              <a:off x="9221700" y="3793647"/>
              <a:ext cx="238275" cy="135317"/>
            </a:xfrm>
            <a:custGeom>
              <a:avLst/>
              <a:gdLst>
                <a:gd name="T0" fmla="*/ 4 w 40"/>
                <a:gd name="T1" fmla="*/ 23 h 23"/>
                <a:gd name="T2" fmla="*/ 4 w 40"/>
                <a:gd name="T3" fmla="*/ 23 h 23"/>
                <a:gd name="T4" fmla="*/ 0 w 40"/>
                <a:gd name="T5" fmla="*/ 19 h 23"/>
                <a:gd name="T6" fmla="*/ 20 w 40"/>
                <a:gd name="T7" fmla="*/ 0 h 23"/>
                <a:gd name="T8" fmla="*/ 39 w 40"/>
                <a:gd name="T9" fmla="*/ 15 h 23"/>
                <a:gd name="T10" fmla="*/ 36 w 40"/>
                <a:gd name="T11" fmla="*/ 20 h 23"/>
                <a:gd name="T12" fmla="*/ 32 w 40"/>
                <a:gd name="T13" fmla="*/ 17 h 23"/>
                <a:gd name="T14" fmla="*/ 20 w 40"/>
                <a:gd name="T15" fmla="*/ 8 h 23"/>
                <a:gd name="T16" fmla="*/ 8 w 40"/>
                <a:gd name="T17" fmla="*/ 20 h 23"/>
                <a:gd name="T18" fmla="*/ 4 w 40"/>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3">
                  <a:moveTo>
                    <a:pt x="4" y="23"/>
                  </a:moveTo>
                  <a:cubicBezTo>
                    <a:pt x="4" y="23"/>
                    <a:pt x="4" y="23"/>
                    <a:pt x="4" y="23"/>
                  </a:cubicBezTo>
                  <a:cubicBezTo>
                    <a:pt x="1" y="23"/>
                    <a:pt x="0" y="22"/>
                    <a:pt x="0" y="19"/>
                  </a:cubicBezTo>
                  <a:cubicBezTo>
                    <a:pt x="0" y="9"/>
                    <a:pt x="9" y="0"/>
                    <a:pt x="20" y="0"/>
                  </a:cubicBezTo>
                  <a:cubicBezTo>
                    <a:pt x="29" y="0"/>
                    <a:pt x="37" y="6"/>
                    <a:pt x="39" y="15"/>
                  </a:cubicBezTo>
                  <a:cubicBezTo>
                    <a:pt x="40" y="17"/>
                    <a:pt x="39" y="19"/>
                    <a:pt x="36" y="20"/>
                  </a:cubicBezTo>
                  <a:cubicBezTo>
                    <a:pt x="34" y="20"/>
                    <a:pt x="32" y="19"/>
                    <a:pt x="32" y="17"/>
                  </a:cubicBezTo>
                  <a:cubicBezTo>
                    <a:pt x="30" y="11"/>
                    <a:pt x="25" y="8"/>
                    <a:pt x="20" y="8"/>
                  </a:cubicBezTo>
                  <a:cubicBezTo>
                    <a:pt x="13" y="8"/>
                    <a:pt x="8" y="13"/>
                    <a:pt x="8" y="20"/>
                  </a:cubicBezTo>
                  <a:cubicBezTo>
                    <a:pt x="8" y="22"/>
                    <a:pt x="6" y="23"/>
                    <a:pt x="4" y="23"/>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7" name="Freeform 16"/>
            <p:cNvSpPr>
              <a:spLocks noEditPoints="1"/>
            </p:cNvSpPr>
            <p:nvPr/>
          </p:nvSpPr>
          <p:spPr bwMode="auto">
            <a:xfrm>
              <a:off x="5818189" y="1958042"/>
              <a:ext cx="5656828" cy="3021100"/>
            </a:xfrm>
            <a:custGeom>
              <a:avLst/>
              <a:gdLst>
                <a:gd name="T0" fmla="*/ 531 w 957"/>
                <a:gd name="T1" fmla="*/ 375 h 512"/>
                <a:gd name="T2" fmla="*/ 499 w 957"/>
                <a:gd name="T3" fmla="*/ 292 h 512"/>
                <a:gd name="T4" fmla="*/ 477 w 957"/>
                <a:gd name="T5" fmla="*/ 84 h 512"/>
                <a:gd name="T6" fmla="*/ 467 w 957"/>
                <a:gd name="T7" fmla="*/ 53 h 512"/>
                <a:gd name="T8" fmla="*/ 455 w 957"/>
                <a:gd name="T9" fmla="*/ 53 h 512"/>
                <a:gd name="T10" fmla="*/ 450 w 957"/>
                <a:gd name="T11" fmla="*/ 86 h 512"/>
                <a:gd name="T12" fmla="*/ 431 w 957"/>
                <a:gd name="T13" fmla="*/ 296 h 512"/>
                <a:gd name="T14" fmla="*/ 396 w 957"/>
                <a:gd name="T15" fmla="*/ 399 h 512"/>
                <a:gd name="T16" fmla="*/ 4 w 957"/>
                <a:gd name="T17" fmla="*/ 512 h 512"/>
                <a:gd name="T18" fmla="*/ 583 w 957"/>
                <a:gd name="T19" fmla="*/ 512 h 512"/>
                <a:gd name="T20" fmla="*/ 377 w 957"/>
                <a:gd name="T21" fmla="*/ 456 h 512"/>
                <a:gd name="T22" fmla="*/ 392 w 957"/>
                <a:gd name="T23" fmla="*/ 429 h 512"/>
                <a:gd name="T24" fmla="*/ 510 w 957"/>
                <a:gd name="T25" fmla="*/ 429 h 512"/>
                <a:gd name="T26" fmla="*/ 506 w 957"/>
                <a:gd name="T27" fmla="*/ 421 h 512"/>
                <a:gd name="T28" fmla="*/ 523 w 957"/>
                <a:gd name="T29" fmla="*/ 395 h 512"/>
                <a:gd name="T30" fmla="*/ 404 w 957"/>
                <a:gd name="T31" fmla="*/ 395 h 512"/>
                <a:gd name="T32" fmla="*/ 420 w 957"/>
                <a:gd name="T33" fmla="*/ 421 h 512"/>
                <a:gd name="T34" fmla="*/ 432 w 957"/>
                <a:gd name="T35" fmla="*/ 429 h 512"/>
                <a:gd name="T36" fmla="*/ 489 w 957"/>
                <a:gd name="T37" fmla="*/ 403 h 512"/>
                <a:gd name="T38" fmla="*/ 495 w 957"/>
                <a:gd name="T39" fmla="*/ 429 h 512"/>
                <a:gd name="T40" fmla="*/ 532 w 957"/>
                <a:gd name="T41" fmla="*/ 475 h 512"/>
                <a:gd name="T42" fmla="*/ 419 w 957"/>
                <a:gd name="T43" fmla="*/ 370 h 512"/>
                <a:gd name="T44" fmla="*/ 424 w 957"/>
                <a:gd name="T45" fmla="*/ 350 h 512"/>
                <a:gd name="T46" fmla="*/ 430 w 957"/>
                <a:gd name="T47" fmla="*/ 330 h 512"/>
                <a:gd name="T48" fmla="*/ 446 w 957"/>
                <a:gd name="T49" fmla="*/ 370 h 512"/>
                <a:gd name="T50" fmla="*/ 489 w 957"/>
                <a:gd name="T51" fmla="*/ 370 h 512"/>
                <a:gd name="T52" fmla="*/ 502 w 957"/>
                <a:gd name="T53" fmla="*/ 350 h 512"/>
                <a:gd name="T54" fmla="*/ 493 w 957"/>
                <a:gd name="T55" fmla="*/ 318 h 512"/>
                <a:gd name="T56" fmla="*/ 435 w 957"/>
                <a:gd name="T57" fmla="*/ 288 h 512"/>
                <a:gd name="T58" fmla="*/ 490 w 957"/>
                <a:gd name="T59" fmla="*/ 288 h 512"/>
                <a:gd name="T60" fmla="*/ 484 w 957"/>
                <a:gd name="T61" fmla="*/ 276 h 512"/>
                <a:gd name="T62" fmla="*/ 453 w 957"/>
                <a:gd name="T63" fmla="*/ 208 h 512"/>
                <a:gd name="T64" fmla="*/ 448 w 957"/>
                <a:gd name="T65" fmla="*/ 216 h 512"/>
                <a:gd name="T66" fmla="*/ 453 w 957"/>
                <a:gd name="T67" fmla="*/ 233 h 512"/>
                <a:gd name="T68" fmla="*/ 452 w 957"/>
                <a:gd name="T69" fmla="*/ 250 h 512"/>
                <a:gd name="T70" fmla="*/ 473 w 957"/>
                <a:gd name="T71" fmla="*/ 200 h 512"/>
                <a:gd name="T72" fmla="*/ 475 w 957"/>
                <a:gd name="T73" fmla="*/ 250 h 512"/>
                <a:gd name="T74" fmla="*/ 475 w 957"/>
                <a:gd name="T75" fmla="*/ 242 h 512"/>
                <a:gd name="T76" fmla="*/ 474 w 957"/>
                <a:gd name="T77" fmla="*/ 225 h 512"/>
                <a:gd name="T78" fmla="*/ 473 w 957"/>
                <a:gd name="T79" fmla="*/ 192 h 512"/>
                <a:gd name="T80" fmla="*/ 469 w 957"/>
                <a:gd name="T81" fmla="*/ 80 h 512"/>
                <a:gd name="T82" fmla="*/ 469 w 957"/>
                <a:gd name="T83" fmla="*/ 72 h 512"/>
                <a:gd name="T84" fmla="*/ 457 w 957"/>
                <a:gd name="T85" fmla="*/ 99 h 512"/>
                <a:gd name="T86" fmla="*/ 454 w 957"/>
                <a:gd name="T87" fmla="*/ 183 h 512"/>
                <a:gd name="T88" fmla="*/ 444 w 957"/>
                <a:gd name="T89" fmla="*/ 266 h 512"/>
                <a:gd name="T90" fmla="*/ 466 w 957"/>
                <a:gd name="T91" fmla="*/ 212 h 512"/>
                <a:gd name="T92" fmla="*/ 467 w 957"/>
                <a:gd name="T93" fmla="*/ 230 h 512"/>
                <a:gd name="T94" fmla="*/ 467 w 957"/>
                <a:gd name="T95" fmla="*/ 61 h 512"/>
                <a:gd name="T96" fmla="*/ 491 w 957"/>
                <a:gd name="T97" fmla="*/ 310 h 512"/>
                <a:gd name="T98" fmla="*/ 523 w 957"/>
                <a:gd name="T99" fmla="*/ 383 h 512"/>
                <a:gd name="T100" fmla="*/ 391 w 957"/>
                <a:gd name="T101" fmla="*/ 483 h 512"/>
                <a:gd name="T102" fmla="*/ 409 w 957"/>
                <a:gd name="T103" fmla="*/ 464 h 512"/>
                <a:gd name="T104" fmla="*/ 537 w 957"/>
                <a:gd name="T105" fmla="*/ 504 h 512"/>
                <a:gd name="T106" fmla="*/ 577 w 957"/>
                <a:gd name="T107" fmla="*/ 50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7" h="512">
                  <a:moveTo>
                    <a:pt x="953" y="504"/>
                  </a:moveTo>
                  <a:cubicBezTo>
                    <a:pt x="586" y="504"/>
                    <a:pt x="586" y="504"/>
                    <a:pt x="586" y="504"/>
                  </a:cubicBezTo>
                  <a:cubicBezTo>
                    <a:pt x="528" y="402"/>
                    <a:pt x="528" y="402"/>
                    <a:pt x="528" y="402"/>
                  </a:cubicBezTo>
                  <a:cubicBezTo>
                    <a:pt x="530" y="402"/>
                    <a:pt x="531" y="400"/>
                    <a:pt x="531" y="399"/>
                  </a:cubicBezTo>
                  <a:cubicBezTo>
                    <a:pt x="531" y="375"/>
                    <a:pt x="531" y="375"/>
                    <a:pt x="531" y="375"/>
                  </a:cubicBezTo>
                  <a:cubicBezTo>
                    <a:pt x="531" y="373"/>
                    <a:pt x="529" y="371"/>
                    <a:pt x="527" y="371"/>
                  </a:cubicBezTo>
                  <a:cubicBezTo>
                    <a:pt x="517" y="371"/>
                    <a:pt x="517" y="371"/>
                    <a:pt x="517" y="371"/>
                  </a:cubicBezTo>
                  <a:cubicBezTo>
                    <a:pt x="495" y="296"/>
                    <a:pt x="495" y="296"/>
                    <a:pt x="495" y="296"/>
                  </a:cubicBezTo>
                  <a:cubicBezTo>
                    <a:pt x="495" y="296"/>
                    <a:pt x="495" y="296"/>
                    <a:pt x="495" y="296"/>
                  </a:cubicBezTo>
                  <a:cubicBezTo>
                    <a:pt x="498" y="296"/>
                    <a:pt x="499" y="294"/>
                    <a:pt x="499" y="292"/>
                  </a:cubicBezTo>
                  <a:cubicBezTo>
                    <a:pt x="499" y="280"/>
                    <a:pt x="499" y="280"/>
                    <a:pt x="499" y="280"/>
                  </a:cubicBezTo>
                  <a:cubicBezTo>
                    <a:pt x="499" y="278"/>
                    <a:pt x="498" y="276"/>
                    <a:pt x="495" y="276"/>
                  </a:cubicBezTo>
                  <a:cubicBezTo>
                    <a:pt x="492" y="276"/>
                    <a:pt x="492" y="276"/>
                    <a:pt x="492" y="276"/>
                  </a:cubicBezTo>
                  <a:cubicBezTo>
                    <a:pt x="477" y="86"/>
                    <a:pt x="477" y="86"/>
                    <a:pt x="477" y="86"/>
                  </a:cubicBezTo>
                  <a:cubicBezTo>
                    <a:pt x="477" y="85"/>
                    <a:pt x="477" y="85"/>
                    <a:pt x="477" y="84"/>
                  </a:cubicBezTo>
                  <a:cubicBezTo>
                    <a:pt x="477" y="68"/>
                    <a:pt x="477" y="68"/>
                    <a:pt x="477" y="68"/>
                  </a:cubicBezTo>
                  <a:cubicBezTo>
                    <a:pt x="477" y="67"/>
                    <a:pt x="477" y="66"/>
                    <a:pt x="475" y="65"/>
                  </a:cubicBezTo>
                  <a:cubicBezTo>
                    <a:pt x="475" y="57"/>
                    <a:pt x="475" y="57"/>
                    <a:pt x="475" y="57"/>
                  </a:cubicBezTo>
                  <a:cubicBezTo>
                    <a:pt x="475" y="55"/>
                    <a:pt x="474" y="53"/>
                    <a:pt x="471" y="53"/>
                  </a:cubicBezTo>
                  <a:cubicBezTo>
                    <a:pt x="467" y="53"/>
                    <a:pt x="467" y="53"/>
                    <a:pt x="467" y="53"/>
                  </a:cubicBezTo>
                  <a:cubicBezTo>
                    <a:pt x="467" y="4"/>
                    <a:pt x="467" y="4"/>
                    <a:pt x="467" y="4"/>
                  </a:cubicBezTo>
                  <a:cubicBezTo>
                    <a:pt x="467" y="2"/>
                    <a:pt x="465" y="0"/>
                    <a:pt x="463" y="0"/>
                  </a:cubicBezTo>
                  <a:cubicBezTo>
                    <a:pt x="461" y="0"/>
                    <a:pt x="459" y="2"/>
                    <a:pt x="459" y="4"/>
                  </a:cubicBezTo>
                  <a:cubicBezTo>
                    <a:pt x="459" y="53"/>
                    <a:pt x="459" y="53"/>
                    <a:pt x="459" y="53"/>
                  </a:cubicBezTo>
                  <a:cubicBezTo>
                    <a:pt x="455" y="53"/>
                    <a:pt x="455" y="53"/>
                    <a:pt x="455" y="53"/>
                  </a:cubicBezTo>
                  <a:cubicBezTo>
                    <a:pt x="453" y="53"/>
                    <a:pt x="451" y="55"/>
                    <a:pt x="451" y="57"/>
                  </a:cubicBezTo>
                  <a:cubicBezTo>
                    <a:pt x="451" y="65"/>
                    <a:pt x="451" y="65"/>
                    <a:pt x="451" y="65"/>
                  </a:cubicBezTo>
                  <a:cubicBezTo>
                    <a:pt x="450" y="66"/>
                    <a:pt x="449" y="67"/>
                    <a:pt x="449" y="68"/>
                  </a:cubicBezTo>
                  <a:cubicBezTo>
                    <a:pt x="449" y="84"/>
                    <a:pt x="449" y="84"/>
                    <a:pt x="449" y="84"/>
                  </a:cubicBezTo>
                  <a:cubicBezTo>
                    <a:pt x="449" y="85"/>
                    <a:pt x="450" y="86"/>
                    <a:pt x="450" y="86"/>
                  </a:cubicBezTo>
                  <a:cubicBezTo>
                    <a:pt x="435" y="276"/>
                    <a:pt x="435" y="276"/>
                    <a:pt x="435" y="276"/>
                  </a:cubicBezTo>
                  <a:cubicBezTo>
                    <a:pt x="431" y="276"/>
                    <a:pt x="431" y="276"/>
                    <a:pt x="431" y="276"/>
                  </a:cubicBezTo>
                  <a:cubicBezTo>
                    <a:pt x="429" y="276"/>
                    <a:pt x="427" y="278"/>
                    <a:pt x="427" y="280"/>
                  </a:cubicBezTo>
                  <a:cubicBezTo>
                    <a:pt x="427" y="292"/>
                    <a:pt x="427" y="292"/>
                    <a:pt x="427" y="292"/>
                  </a:cubicBezTo>
                  <a:cubicBezTo>
                    <a:pt x="427" y="294"/>
                    <a:pt x="429" y="296"/>
                    <a:pt x="431" y="296"/>
                  </a:cubicBezTo>
                  <a:cubicBezTo>
                    <a:pt x="432" y="296"/>
                    <a:pt x="432" y="296"/>
                    <a:pt x="432" y="296"/>
                  </a:cubicBezTo>
                  <a:cubicBezTo>
                    <a:pt x="410" y="371"/>
                    <a:pt x="410" y="371"/>
                    <a:pt x="410" y="371"/>
                  </a:cubicBezTo>
                  <a:cubicBezTo>
                    <a:pt x="400" y="371"/>
                    <a:pt x="400" y="371"/>
                    <a:pt x="400" y="371"/>
                  </a:cubicBezTo>
                  <a:cubicBezTo>
                    <a:pt x="398" y="371"/>
                    <a:pt x="396" y="373"/>
                    <a:pt x="396" y="375"/>
                  </a:cubicBezTo>
                  <a:cubicBezTo>
                    <a:pt x="396" y="399"/>
                    <a:pt x="396" y="399"/>
                    <a:pt x="396" y="399"/>
                  </a:cubicBezTo>
                  <a:cubicBezTo>
                    <a:pt x="396" y="400"/>
                    <a:pt x="397" y="402"/>
                    <a:pt x="398" y="402"/>
                  </a:cubicBezTo>
                  <a:cubicBezTo>
                    <a:pt x="341" y="504"/>
                    <a:pt x="341" y="504"/>
                    <a:pt x="341" y="504"/>
                  </a:cubicBezTo>
                  <a:cubicBezTo>
                    <a:pt x="4" y="504"/>
                    <a:pt x="4" y="504"/>
                    <a:pt x="4" y="504"/>
                  </a:cubicBezTo>
                  <a:cubicBezTo>
                    <a:pt x="2" y="504"/>
                    <a:pt x="0" y="506"/>
                    <a:pt x="0" y="508"/>
                  </a:cubicBezTo>
                  <a:cubicBezTo>
                    <a:pt x="0" y="510"/>
                    <a:pt x="2" y="512"/>
                    <a:pt x="4" y="512"/>
                  </a:cubicBezTo>
                  <a:cubicBezTo>
                    <a:pt x="343" y="512"/>
                    <a:pt x="343" y="512"/>
                    <a:pt x="343" y="512"/>
                  </a:cubicBezTo>
                  <a:cubicBezTo>
                    <a:pt x="383" y="512"/>
                    <a:pt x="383" y="512"/>
                    <a:pt x="383" y="512"/>
                  </a:cubicBezTo>
                  <a:cubicBezTo>
                    <a:pt x="543" y="512"/>
                    <a:pt x="543" y="512"/>
                    <a:pt x="543" y="512"/>
                  </a:cubicBezTo>
                  <a:cubicBezTo>
                    <a:pt x="543" y="512"/>
                    <a:pt x="543" y="512"/>
                    <a:pt x="543" y="512"/>
                  </a:cubicBezTo>
                  <a:cubicBezTo>
                    <a:pt x="583" y="512"/>
                    <a:pt x="583" y="512"/>
                    <a:pt x="583" y="512"/>
                  </a:cubicBezTo>
                  <a:cubicBezTo>
                    <a:pt x="583" y="512"/>
                    <a:pt x="583" y="512"/>
                    <a:pt x="583" y="512"/>
                  </a:cubicBezTo>
                  <a:cubicBezTo>
                    <a:pt x="953" y="512"/>
                    <a:pt x="953" y="512"/>
                    <a:pt x="953" y="512"/>
                  </a:cubicBezTo>
                  <a:cubicBezTo>
                    <a:pt x="956" y="512"/>
                    <a:pt x="957" y="510"/>
                    <a:pt x="957" y="508"/>
                  </a:cubicBezTo>
                  <a:cubicBezTo>
                    <a:pt x="957" y="506"/>
                    <a:pt x="956" y="504"/>
                    <a:pt x="953" y="504"/>
                  </a:cubicBezTo>
                  <a:close/>
                  <a:moveTo>
                    <a:pt x="377" y="456"/>
                  </a:moveTo>
                  <a:cubicBezTo>
                    <a:pt x="404" y="456"/>
                    <a:pt x="404" y="456"/>
                    <a:pt x="404" y="456"/>
                  </a:cubicBezTo>
                  <a:cubicBezTo>
                    <a:pt x="395" y="475"/>
                    <a:pt x="395" y="475"/>
                    <a:pt x="395" y="475"/>
                  </a:cubicBezTo>
                  <a:cubicBezTo>
                    <a:pt x="367" y="475"/>
                    <a:pt x="367" y="475"/>
                    <a:pt x="367" y="475"/>
                  </a:cubicBezTo>
                  <a:lnTo>
                    <a:pt x="377" y="456"/>
                  </a:lnTo>
                  <a:close/>
                  <a:moveTo>
                    <a:pt x="392" y="429"/>
                  </a:moveTo>
                  <a:cubicBezTo>
                    <a:pt x="417" y="429"/>
                    <a:pt x="417" y="429"/>
                    <a:pt x="417" y="429"/>
                  </a:cubicBezTo>
                  <a:cubicBezTo>
                    <a:pt x="408" y="448"/>
                    <a:pt x="408" y="448"/>
                    <a:pt x="408" y="448"/>
                  </a:cubicBezTo>
                  <a:cubicBezTo>
                    <a:pt x="382" y="448"/>
                    <a:pt x="382" y="448"/>
                    <a:pt x="382" y="448"/>
                  </a:cubicBezTo>
                  <a:lnTo>
                    <a:pt x="392" y="429"/>
                  </a:lnTo>
                  <a:close/>
                  <a:moveTo>
                    <a:pt x="510" y="429"/>
                  </a:moveTo>
                  <a:cubicBezTo>
                    <a:pt x="534" y="429"/>
                    <a:pt x="534" y="429"/>
                    <a:pt x="534" y="429"/>
                  </a:cubicBezTo>
                  <a:cubicBezTo>
                    <a:pt x="545" y="448"/>
                    <a:pt x="545" y="448"/>
                    <a:pt x="545" y="448"/>
                  </a:cubicBezTo>
                  <a:cubicBezTo>
                    <a:pt x="519" y="448"/>
                    <a:pt x="519" y="448"/>
                    <a:pt x="519" y="448"/>
                  </a:cubicBezTo>
                  <a:lnTo>
                    <a:pt x="510" y="429"/>
                  </a:lnTo>
                  <a:close/>
                  <a:moveTo>
                    <a:pt x="506" y="421"/>
                  </a:moveTo>
                  <a:cubicBezTo>
                    <a:pt x="498" y="403"/>
                    <a:pt x="498" y="403"/>
                    <a:pt x="498" y="403"/>
                  </a:cubicBezTo>
                  <a:cubicBezTo>
                    <a:pt x="519" y="403"/>
                    <a:pt x="519" y="403"/>
                    <a:pt x="519" y="403"/>
                  </a:cubicBezTo>
                  <a:cubicBezTo>
                    <a:pt x="530" y="421"/>
                    <a:pt x="530" y="421"/>
                    <a:pt x="530" y="421"/>
                  </a:cubicBezTo>
                  <a:lnTo>
                    <a:pt x="506" y="421"/>
                  </a:lnTo>
                  <a:close/>
                  <a:moveTo>
                    <a:pt x="523" y="395"/>
                  </a:moveTo>
                  <a:cubicBezTo>
                    <a:pt x="522" y="395"/>
                    <a:pt x="522" y="395"/>
                    <a:pt x="522" y="395"/>
                  </a:cubicBezTo>
                  <a:cubicBezTo>
                    <a:pt x="491" y="395"/>
                    <a:pt x="491" y="395"/>
                    <a:pt x="491" y="395"/>
                  </a:cubicBezTo>
                  <a:cubicBezTo>
                    <a:pt x="435" y="395"/>
                    <a:pt x="435" y="395"/>
                    <a:pt x="435" y="395"/>
                  </a:cubicBezTo>
                  <a:cubicBezTo>
                    <a:pt x="405" y="395"/>
                    <a:pt x="405" y="395"/>
                    <a:pt x="405" y="395"/>
                  </a:cubicBezTo>
                  <a:cubicBezTo>
                    <a:pt x="404" y="395"/>
                    <a:pt x="404" y="395"/>
                    <a:pt x="404" y="395"/>
                  </a:cubicBezTo>
                  <a:cubicBezTo>
                    <a:pt x="404" y="391"/>
                    <a:pt x="404" y="391"/>
                    <a:pt x="404" y="391"/>
                  </a:cubicBezTo>
                  <a:cubicBezTo>
                    <a:pt x="523" y="391"/>
                    <a:pt x="523" y="391"/>
                    <a:pt x="523" y="391"/>
                  </a:cubicBezTo>
                  <a:lnTo>
                    <a:pt x="523" y="395"/>
                  </a:lnTo>
                  <a:close/>
                  <a:moveTo>
                    <a:pt x="429" y="403"/>
                  </a:moveTo>
                  <a:cubicBezTo>
                    <a:pt x="420" y="421"/>
                    <a:pt x="420" y="421"/>
                    <a:pt x="420" y="421"/>
                  </a:cubicBezTo>
                  <a:cubicBezTo>
                    <a:pt x="397" y="421"/>
                    <a:pt x="397" y="421"/>
                    <a:pt x="397" y="421"/>
                  </a:cubicBezTo>
                  <a:cubicBezTo>
                    <a:pt x="407" y="403"/>
                    <a:pt x="407" y="403"/>
                    <a:pt x="407" y="403"/>
                  </a:cubicBezTo>
                  <a:lnTo>
                    <a:pt x="429" y="403"/>
                  </a:lnTo>
                  <a:close/>
                  <a:moveTo>
                    <a:pt x="425" y="429"/>
                  </a:moveTo>
                  <a:cubicBezTo>
                    <a:pt x="432" y="429"/>
                    <a:pt x="432" y="429"/>
                    <a:pt x="432" y="429"/>
                  </a:cubicBezTo>
                  <a:cubicBezTo>
                    <a:pt x="429" y="431"/>
                    <a:pt x="425" y="433"/>
                    <a:pt x="422" y="436"/>
                  </a:cubicBezTo>
                  <a:lnTo>
                    <a:pt x="425" y="429"/>
                  </a:lnTo>
                  <a:close/>
                  <a:moveTo>
                    <a:pt x="429" y="421"/>
                  </a:moveTo>
                  <a:cubicBezTo>
                    <a:pt x="438" y="403"/>
                    <a:pt x="438" y="403"/>
                    <a:pt x="438" y="403"/>
                  </a:cubicBezTo>
                  <a:cubicBezTo>
                    <a:pt x="489" y="403"/>
                    <a:pt x="489" y="403"/>
                    <a:pt x="489" y="403"/>
                  </a:cubicBezTo>
                  <a:cubicBezTo>
                    <a:pt x="498" y="421"/>
                    <a:pt x="498" y="421"/>
                    <a:pt x="498" y="421"/>
                  </a:cubicBezTo>
                  <a:lnTo>
                    <a:pt x="429" y="421"/>
                  </a:lnTo>
                  <a:close/>
                  <a:moveTo>
                    <a:pt x="501" y="429"/>
                  </a:moveTo>
                  <a:cubicBezTo>
                    <a:pt x="504" y="435"/>
                    <a:pt x="504" y="435"/>
                    <a:pt x="504" y="435"/>
                  </a:cubicBezTo>
                  <a:cubicBezTo>
                    <a:pt x="502" y="433"/>
                    <a:pt x="499" y="431"/>
                    <a:pt x="495" y="429"/>
                  </a:cubicBezTo>
                  <a:lnTo>
                    <a:pt x="501" y="429"/>
                  </a:lnTo>
                  <a:close/>
                  <a:moveTo>
                    <a:pt x="523" y="456"/>
                  </a:moveTo>
                  <a:cubicBezTo>
                    <a:pt x="549" y="456"/>
                    <a:pt x="549" y="456"/>
                    <a:pt x="549" y="456"/>
                  </a:cubicBezTo>
                  <a:cubicBezTo>
                    <a:pt x="560" y="475"/>
                    <a:pt x="560" y="475"/>
                    <a:pt x="560" y="475"/>
                  </a:cubicBezTo>
                  <a:cubicBezTo>
                    <a:pt x="532" y="475"/>
                    <a:pt x="532" y="475"/>
                    <a:pt x="532" y="475"/>
                  </a:cubicBezTo>
                  <a:lnTo>
                    <a:pt x="523" y="456"/>
                  </a:lnTo>
                  <a:close/>
                  <a:moveTo>
                    <a:pt x="422" y="358"/>
                  </a:moveTo>
                  <a:cubicBezTo>
                    <a:pt x="440" y="358"/>
                    <a:pt x="440" y="358"/>
                    <a:pt x="440" y="358"/>
                  </a:cubicBezTo>
                  <a:cubicBezTo>
                    <a:pt x="438" y="370"/>
                    <a:pt x="438" y="370"/>
                    <a:pt x="438" y="370"/>
                  </a:cubicBezTo>
                  <a:cubicBezTo>
                    <a:pt x="419" y="370"/>
                    <a:pt x="419" y="370"/>
                    <a:pt x="419" y="370"/>
                  </a:cubicBezTo>
                  <a:lnTo>
                    <a:pt x="422" y="358"/>
                  </a:lnTo>
                  <a:close/>
                  <a:moveTo>
                    <a:pt x="428" y="338"/>
                  </a:moveTo>
                  <a:cubicBezTo>
                    <a:pt x="443" y="338"/>
                    <a:pt x="443" y="338"/>
                    <a:pt x="443" y="338"/>
                  </a:cubicBezTo>
                  <a:cubicBezTo>
                    <a:pt x="441" y="350"/>
                    <a:pt x="441" y="350"/>
                    <a:pt x="441" y="350"/>
                  </a:cubicBezTo>
                  <a:cubicBezTo>
                    <a:pt x="424" y="350"/>
                    <a:pt x="424" y="350"/>
                    <a:pt x="424" y="350"/>
                  </a:cubicBezTo>
                  <a:lnTo>
                    <a:pt x="428" y="338"/>
                  </a:lnTo>
                  <a:close/>
                  <a:moveTo>
                    <a:pt x="434" y="318"/>
                  </a:moveTo>
                  <a:cubicBezTo>
                    <a:pt x="446" y="318"/>
                    <a:pt x="446" y="318"/>
                    <a:pt x="446" y="318"/>
                  </a:cubicBezTo>
                  <a:cubicBezTo>
                    <a:pt x="444" y="330"/>
                    <a:pt x="444" y="330"/>
                    <a:pt x="444" y="330"/>
                  </a:cubicBezTo>
                  <a:cubicBezTo>
                    <a:pt x="430" y="330"/>
                    <a:pt x="430" y="330"/>
                    <a:pt x="430" y="330"/>
                  </a:cubicBezTo>
                  <a:lnTo>
                    <a:pt x="434" y="318"/>
                  </a:lnTo>
                  <a:close/>
                  <a:moveTo>
                    <a:pt x="454" y="318"/>
                  </a:moveTo>
                  <a:cubicBezTo>
                    <a:pt x="473" y="318"/>
                    <a:pt x="473" y="318"/>
                    <a:pt x="473" y="318"/>
                  </a:cubicBezTo>
                  <a:cubicBezTo>
                    <a:pt x="481" y="370"/>
                    <a:pt x="481" y="370"/>
                    <a:pt x="481" y="370"/>
                  </a:cubicBezTo>
                  <a:cubicBezTo>
                    <a:pt x="446" y="370"/>
                    <a:pt x="446" y="370"/>
                    <a:pt x="446" y="370"/>
                  </a:cubicBezTo>
                  <a:lnTo>
                    <a:pt x="454" y="318"/>
                  </a:lnTo>
                  <a:close/>
                  <a:moveTo>
                    <a:pt x="487" y="358"/>
                  </a:moveTo>
                  <a:cubicBezTo>
                    <a:pt x="505" y="358"/>
                    <a:pt x="505" y="358"/>
                    <a:pt x="505" y="358"/>
                  </a:cubicBezTo>
                  <a:cubicBezTo>
                    <a:pt x="508" y="370"/>
                    <a:pt x="508" y="370"/>
                    <a:pt x="508" y="370"/>
                  </a:cubicBezTo>
                  <a:cubicBezTo>
                    <a:pt x="489" y="370"/>
                    <a:pt x="489" y="370"/>
                    <a:pt x="489" y="370"/>
                  </a:cubicBezTo>
                  <a:lnTo>
                    <a:pt x="487" y="358"/>
                  </a:lnTo>
                  <a:close/>
                  <a:moveTo>
                    <a:pt x="486" y="350"/>
                  </a:moveTo>
                  <a:cubicBezTo>
                    <a:pt x="484" y="338"/>
                    <a:pt x="484" y="338"/>
                    <a:pt x="484" y="338"/>
                  </a:cubicBezTo>
                  <a:cubicBezTo>
                    <a:pt x="499" y="338"/>
                    <a:pt x="499" y="338"/>
                    <a:pt x="499" y="338"/>
                  </a:cubicBezTo>
                  <a:cubicBezTo>
                    <a:pt x="502" y="350"/>
                    <a:pt x="502" y="350"/>
                    <a:pt x="502" y="350"/>
                  </a:cubicBezTo>
                  <a:lnTo>
                    <a:pt x="486" y="350"/>
                  </a:lnTo>
                  <a:close/>
                  <a:moveTo>
                    <a:pt x="497" y="330"/>
                  </a:moveTo>
                  <a:cubicBezTo>
                    <a:pt x="483" y="330"/>
                    <a:pt x="483" y="330"/>
                    <a:pt x="483" y="330"/>
                  </a:cubicBezTo>
                  <a:cubicBezTo>
                    <a:pt x="481" y="318"/>
                    <a:pt x="481" y="318"/>
                    <a:pt x="481" y="318"/>
                  </a:cubicBezTo>
                  <a:cubicBezTo>
                    <a:pt x="493" y="318"/>
                    <a:pt x="493" y="318"/>
                    <a:pt x="493" y="318"/>
                  </a:cubicBezTo>
                  <a:lnTo>
                    <a:pt x="497" y="330"/>
                  </a:lnTo>
                  <a:close/>
                  <a:moveTo>
                    <a:pt x="490" y="288"/>
                  </a:moveTo>
                  <a:cubicBezTo>
                    <a:pt x="437" y="288"/>
                    <a:pt x="437" y="288"/>
                    <a:pt x="437" y="288"/>
                  </a:cubicBezTo>
                  <a:cubicBezTo>
                    <a:pt x="437" y="288"/>
                    <a:pt x="437" y="288"/>
                    <a:pt x="437" y="288"/>
                  </a:cubicBezTo>
                  <a:cubicBezTo>
                    <a:pt x="435" y="288"/>
                    <a:pt x="435" y="288"/>
                    <a:pt x="435" y="288"/>
                  </a:cubicBezTo>
                  <a:cubicBezTo>
                    <a:pt x="435" y="284"/>
                    <a:pt x="435" y="284"/>
                    <a:pt x="435" y="284"/>
                  </a:cubicBezTo>
                  <a:cubicBezTo>
                    <a:pt x="491" y="284"/>
                    <a:pt x="491" y="284"/>
                    <a:pt x="491" y="284"/>
                  </a:cubicBezTo>
                  <a:cubicBezTo>
                    <a:pt x="491" y="288"/>
                    <a:pt x="491" y="288"/>
                    <a:pt x="491" y="288"/>
                  </a:cubicBezTo>
                  <a:cubicBezTo>
                    <a:pt x="490" y="288"/>
                    <a:pt x="490" y="288"/>
                    <a:pt x="490" y="288"/>
                  </a:cubicBezTo>
                  <a:cubicBezTo>
                    <a:pt x="490" y="288"/>
                    <a:pt x="490" y="288"/>
                    <a:pt x="490" y="288"/>
                  </a:cubicBezTo>
                  <a:close/>
                  <a:moveTo>
                    <a:pt x="484" y="276"/>
                  </a:moveTo>
                  <a:cubicBezTo>
                    <a:pt x="476" y="276"/>
                    <a:pt x="476" y="276"/>
                    <a:pt x="476" y="276"/>
                  </a:cubicBezTo>
                  <a:cubicBezTo>
                    <a:pt x="476" y="266"/>
                    <a:pt x="476" y="266"/>
                    <a:pt x="476" y="266"/>
                  </a:cubicBezTo>
                  <a:cubicBezTo>
                    <a:pt x="483" y="266"/>
                    <a:pt x="483" y="266"/>
                    <a:pt x="483" y="266"/>
                  </a:cubicBezTo>
                  <a:lnTo>
                    <a:pt x="484" y="276"/>
                  </a:lnTo>
                  <a:close/>
                  <a:moveTo>
                    <a:pt x="453" y="208"/>
                  </a:moveTo>
                  <a:cubicBezTo>
                    <a:pt x="449" y="208"/>
                    <a:pt x="449" y="208"/>
                    <a:pt x="449" y="208"/>
                  </a:cubicBezTo>
                  <a:cubicBezTo>
                    <a:pt x="449" y="200"/>
                    <a:pt x="449" y="200"/>
                    <a:pt x="449" y="200"/>
                  </a:cubicBezTo>
                  <a:cubicBezTo>
                    <a:pt x="454" y="200"/>
                    <a:pt x="454" y="200"/>
                    <a:pt x="454" y="200"/>
                  </a:cubicBezTo>
                  <a:lnTo>
                    <a:pt x="453" y="208"/>
                  </a:lnTo>
                  <a:close/>
                  <a:moveTo>
                    <a:pt x="448" y="216"/>
                  </a:moveTo>
                  <a:cubicBezTo>
                    <a:pt x="453" y="216"/>
                    <a:pt x="453" y="216"/>
                    <a:pt x="453" y="216"/>
                  </a:cubicBezTo>
                  <a:cubicBezTo>
                    <a:pt x="453" y="225"/>
                    <a:pt x="453" y="225"/>
                    <a:pt x="453" y="225"/>
                  </a:cubicBezTo>
                  <a:cubicBezTo>
                    <a:pt x="447" y="225"/>
                    <a:pt x="447" y="225"/>
                    <a:pt x="447" y="225"/>
                  </a:cubicBezTo>
                  <a:lnTo>
                    <a:pt x="448" y="216"/>
                  </a:lnTo>
                  <a:close/>
                  <a:moveTo>
                    <a:pt x="453" y="233"/>
                  </a:moveTo>
                  <a:cubicBezTo>
                    <a:pt x="452" y="242"/>
                    <a:pt x="452" y="242"/>
                    <a:pt x="452" y="242"/>
                  </a:cubicBezTo>
                  <a:cubicBezTo>
                    <a:pt x="446" y="242"/>
                    <a:pt x="446" y="242"/>
                    <a:pt x="446" y="242"/>
                  </a:cubicBezTo>
                  <a:cubicBezTo>
                    <a:pt x="447" y="233"/>
                    <a:pt x="447" y="233"/>
                    <a:pt x="447" y="233"/>
                  </a:cubicBezTo>
                  <a:lnTo>
                    <a:pt x="453" y="233"/>
                  </a:lnTo>
                  <a:close/>
                  <a:moveTo>
                    <a:pt x="452" y="250"/>
                  </a:moveTo>
                  <a:cubicBezTo>
                    <a:pt x="452" y="258"/>
                    <a:pt x="452" y="258"/>
                    <a:pt x="452" y="258"/>
                  </a:cubicBezTo>
                  <a:cubicBezTo>
                    <a:pt x="445" y="258"/>
                    <a:pt x="445" y="258"/>
                    <a:pt x="445" y="258"/>
                  </a:cubicBezTo>
                  <a:cubicBezTo>
                    <a:pt x="445" y="250"/>
                    <a:pt x="445" y="250"/>
                    <a:pt x="445" y="250"/>
                  </a:cubicBezTo>
                  <a:lnTo>
                    <a:pt x="452" y="250"/>
                  </a:lnTo>
                  <a:close/>
                  <a:moveTo>
                    <a:pt x="473" y="200"/>
                  </a:moveTo>
                  <a:cubicBezTo>
                    <a:pt x="478" y="200"/>
                    <a:pt x="478" y="200"/>
                    <a:pt x="478" y="200"/>
                  </a:cubicBezTo>
                  <a:cubicBezTo>
                    <a:pt x="479" y="208"/>
                    <a:pt x="479" y="208"/>
                    <a:pt x="479" y="208"/>
                  </a:cubicBezTo>
                  <a:cubicBezTo>
                    <a:pt x="474" y="208"/>
                    <a:pt x="474" y="208"/>
                    <a:pt x="474" y="208"/>
                  </a:cubicBezTo>
                  <a:lnTo>
                    <a:pt x="473" y="200"/>
                  </a:lnTo>
                  <a:close/>
                  <a:moveTo>
                    <a:pt x="475" y="250"/>
                  </a:moveTo>
                  <a:cubicBezTo>
                    <a:pt x="482" y="250"/>
                    <a:pt x="482" y="250"/>
                    <a:pt x="482" y="250"/>
                  </a:cubicBezTo>
                  <a:cubicBezTo>
                    <a:pt x="483" y="258"/>
                    <a:pt x="483" y="258"/>
                    <a:pt x="483" y="258"/>
                  </a:cubicBezTo>
                  <a:cubicBezTo>
                    <a:pt x="476" y="258"/>
                    <a:pt x="476" y="258"/>
                    <a:pt x="476" y="258"/>
                  </a:cubicBezTo>
                  <a:lnTo>
                    <a:pt x="475" y="250"/>
                  </a:lnTo>
                  <a:close/>
                  <a:moveTo>
                    <a:pt x="475" y="242"/>
                  </a:moveTo>
                  <a:cubicBezTo>
                    <a:pt x="475" y="233"/>
                    <a:pt x="475" y="233"/>
                    <a:pt x="475" y="233"/>
                  </a:cubicBezTo>
                  <a:cubicBezTo>
                    <a:pt x="481" y="233"/>
                    <a:pt x="481" y="233"/>
                    <a:pt x="481" y="233"/>
                  </a:cubicBezTo>
                  <a:cubicBezTo>
                    <a:pt x="481" y="242"/>
                    <a:pt x="481" y="242"/>
                    <a:pt x="481" y="242"/>
                  </a:cubicBezTo>
                  <a:lnTo>
                    <a:pt x="475" y="242"/>
                  </a:lnTo>
                  <a:close/>
                  <a:moveTo>
                    <a:pt x="474" y="225"/>
                  </a:moveTo>
                  <a:cubicBezTo>
                    <a:pt x="474" y="216"/>
                    <a:pt x="474" y="216"/>
                    <a:pt x="474" y="216"/>
                  </a:cubicBezTo>
                  <a:cubicBezTo>
                    <a:pt x="479" y="216"/>
                    <a:pt x="479" y="216"/>
                    <a:pt x="479" y="216"/>
                  </a:cubicBezTo>
                  <a:cubicBezTo>
                    <a:pt x="480" y="225"/>
                    <a:pt x="480" y="225"/>
                    <a:pt x="480" y="225"/>
                  </a:cubicBezTo>
                  <a:lnTo>
                    <a:pt x="474" y="225"/>
                  </a:lnTo>
                  <a:close/>
                  <a:moveTo>
                    <a:pt x="473" y="192"/>
                  </a:moveTo>
                  <a:cubicBezTo>
                    <a:pt x="473" y="183"/>
                    <a:pt x="473" y="183"/>
                    <a:pt x="473" y="183"/>
                  </a:cubicBezTo>
                  <a:cubicBezTo>
                    <a:pt x="477" y="183"/>
                    <a:pt x="477" y="183"/>
                    <a:pt x="477" y="183"/>
                  </a:cubicBezTo>
                  <a:cubicBezTo>
                    <a:pt x="477" y="192"/>
                    <a:pt x="477" y="192"/>
                    <a:pt x="477" y="192"/>
                  </a:cubicBezTo>
                  <a:lnTo>
                    <a:pt x="473" y="192"/>
                  </a:lnTo>
                  <a:close/>
                  <a:moveTo>
                    <a:pt x="473" y="175"/>
                  </a:moveTo>
                  <a:cubicBezTo>
                    <a:pt x="470" y="99"/>
                    <a:pt x="470" y="99"/>
                    <a:pt x="470" y="99"/>
                  </a:cubicBezTo>
                  <a:cubicBezTo>
                    <a:pt x="476" y="175"/>
                    <a:pt x="476" y="175"/>
                    <a:pt x="476" y="175"/>
                  </a:cubicBezTo>
                  <a:lnTo>
                    <a:pt x="473" y="175"/>
                  </a:lnTo>
                  <a:close/>
                  <a:moveTo>
                    <a:pt x="469" y="80"/>
                  </a:moveTo>
                  <a:cubicBezTo>
                    <a:pt x="465" y="80"/>
                    <a:pt x="465" y="80"/>
                    <a:pt x="465" y="80"/>
                  </a:cubicBezTo>
                  <a:cubicBezTo>
                    <a:pt x="462" y="80"/>
                    <a:pt x="462" y="80"/>
                    <a:pt x="462" y="80"/>
                  </a:cubicBezTo>
                  <a:cubicBezTo>
                    <a:pt x="457" y="80"/>
                    <a:pt x="457" y="80"/>
                    <a:pt x="457" y="80"/>
                  </a:cubicBezTo>
                  <a:cubicBezTo>
                    <a:pt x="457" y="72"/>
                    <a:pt x="457" y="72"/>
                    <a:pt x="457" y="72"/>
                  </a:cubicBezTo>
                  <a:cubicBezTo>
                    <a:pt x="469" y="72"/>
                    <a:pt x="469" y="72"/>
                    <a:pt x="469" y="72"/>
                  </a:cubicBezTo>
                  <a:lnTo>
                    <a:pt x="469" y="80"/>
                  </a:lnTo>
                  <a:close/>
                  <a:moveTo>
                    <a:pt x="457" y="99"/>
                  </a:moveTo>
                  <a:cubicBezTo>
                    <a:pt x="455" y="175"/>
                    <a:pt x="455" y="175"/>
                    <a:pt x="455" y="175"/>
                  </a:cubicBezTo>
                  <a:cubicBezTo>
                    <a:pt x="451" y="175"/>
                    <a:pt x="451" y="175"/>
                    <a:pt x="451" y="175"/>
                  </a:cubicBezTo>
                  <a:lnTo>
                    <a:pt x="457" y="99"/>
                  </a:lnTo>
                  <a:close/>
                  <a:moveTo>
                    <a:pt x="454" y="183"/>
                  </a:moveTo>
                  <a:cubicBezTo>
                    <a:pt x="454" y="192"/>
                    <a:pt x="454" y="192"/>
                    <a:pt x="454" y="192"/>
                  </a:cubicBezTo>
                  <a:cubicBezTo>
                    <a:pt x="450" y="192"/>
                    <a:pt x="450" y="192"/>
                    <a:pt x="450" y="192"/>
                  </a:cubicBezTo>
                  <a:cubicBezTo>
                    <a:pt x="450" y="183"/>
                    <a:pt x="450" y="183"/>
                    <a:pt x="450" y="183"/>
                  </a:cubicBezTo>
                  <a:lnTo>
                    <a:pt x="454" y="183"/>
                  </a:lnTo>
                  <a:close/>
                  <a:moveTo>
                    <a:pt x="444" y="266"/>
                  </a:moveTo>
                  <a:cubicBezTo>
                    <a:pt x="451" y="266"/>
                    <a:pt x="451" y="266"/>
                    <a:pt x="451" y="266"/>
                  </a:cubicBezTo>
                  <a:cubicBezTo>
                    <a:pt x="451" y="276"/>
                    <a:pt x="451" y="276"/>
                    <a:pt x="451" y="276"/>
                  </a:cubicBezTo>
                  <a:cubicBezTo>
                    <a:pt x="443" y="276"/>
                    <a:pt x="443" y="276"/>
                    <a:pt x="443" y="276"/>
                  </a:cubicBezTo>
                  <a:lnTo>
                    <a:pt x="444" y="266"/>
                  </a:lnTo>
                  <a:close/>
                  <a:moveTo>
                    <a:pt x="464" y="147"/>
                  </a:moveTo>
                  <a:cubicBezTo>
                    <a:pt x="465" y="195"/>
                    <a:pt x="465" y="195"/>
                    <a:pt x="465" y="195"/>
                  </a:cubicBezTo>
                  <a:cubicBezTo>
                    <a:pt x="465" y="195"/>
                    <a:pt x="465" y="196"/>
                    <a:pt x="465" y="196"/>
                  </a:cubicBezTo>
                  <a:cubicBezTo>
                    <a:pt x="465" y="196"/>
                    <a:pt x="465" y="196"/>
                    <a:pt x="465" y="196"/>
                  </a:cubicBezTo>
                  <a:cubicBezTo>
                    <a:pt x="466" y="212"/>
                    <a:pt x="466" y="212"/>
                    <a:pt x="466" y="212"/>
                  </a:cubicBezTo>
                  <a:cubicBezTo>
                    <a:pt x="466" y="212"/>
                    <a:pt x="466" y="212"/>
                    <a:pt x="466" y="212"/>
                  </a:cubicBezTo>
                  <a:cubicBezTo>
                    <a:pt x="466" y="213"/>
                    <a:pt x="466" y="213"/>
                    <a:pt x="466" y="213"/>
                  </a:cubicBezTo>
                  <a:cubicBezTo>
                    <a:pt x="466" y="229"/>
                    <a:pt x="466" y="229"/>
                    <a:pt x="466" y="229"/>
                  </a:cubicBezTo>
                  <a:cubicBezTo>
                    <a:pt x="466" y="229"/>
                    <a:pt x="466" y="229"/>
                    <a:pt x="466" y="229"/>
                  </a:cubicBezTo>
                  <a:cubicBezTo>
                    <a:pt x="466" y="229"/>
                    <a:pt x="466" y="230"/>
                    <a:pt x="467" y="230"/>
                  </a:cubicBezTo>
                  <a:cubicBezTo>
                    <a:pt x="468" y="276"/>
                    <a:pt x="468" y="276"/>
                    <a:pt x="468" y="276"/>
                  </a:cubicBezTo>
                  <a:cubicBezTo>
                    <a:pt x="459" y="276"/>
                    <a:pt x="459" y="276"/>
                    <a:pt x="459" y="276"/>
                  </a:cubicBezTo>
                  <a:lnTo>
                    <a:pt x="464" y="147"/>
                  </a:lnTo>
                  <a:close/>
                  <a:moveTo>
                    <a:pt x="459" y="61"/>
                  </a:moveTo>
                  <a:cubicBezTo>
                    <a:pt x="467" y="61"/>
                    <a:pt x="467" y="61"/>
                    <a:pt x="467" y="61"/>
                  </a:cubicBezTo>
                  <a:cubicBezTo>
                    <a:pt x="467" y="64"/>
                    <a:pt x="467" y="64"/>
                    <a:pt x="467" y="64"/>
                  </a:cubicBezTo>
                  <a:cubicBezTo>
                    <a:pt x="459" y="64"/>
                    <a:pt x="459" y="64"/>
                    <a:pt x="459" y="64"/>
                  </a:cubicBezTo>
                  <a:lnTo>
                    <a:pt x="459" y="61"/>
                  </a:lnTo>
                  <a:close/>
                  <a:moveTo>
                    <a:pt x="487" y="296"/>
                  </a:moveTo>
                  <a:cubicBezTo>
                    <a:pt x="491" y="310"/>
                    <a:pt x="491" y="310"/>
                    <a:pt x="491" y="310"/>
                  </a:cubicBezTo>
                  <a:cubicBezTo>
                    <a:pt x="436" y="310"/>
                    <a:pt x="436" y="310"/>
                    <a:pt x="436" y="310"/>
                  </a:cubicBezTo>
                  <a:cubicBezTo>
                    <a:pt x="440" y="296"/>
                    <a:pt x="440" y="296"/>
                    <a:pt x="440" y="296"/>
                  </a:cubicBezTo>
                  <a:lnTo>
                    <a:pt x="487" y="296"/>
                  </a:lnTo>
                  <a:close/>
                  <a:moveTo>
                    <a:pt x="523" y="379"/>
                  </a:moveTo>
                  <a:cubicBezTo>
                    <a:pt x="523" y="383"/>
                    <a:pt x="523" y="383"/>
                    <a:pt x="523" y="383"/>
                  </a:cubicBezTo>
                  <a:cubicBezTo>
                    <a:pt x="404" y="383"/>
                    <a:pt x="404" y="383"/>
                    <a:pt x="404" y="383"/>
                  </a:cubicBezTo>
                  <a:cubicBezTo>
                    <a:pt x="404" y="379"/>
                    <a:pt x="404" y="379"/>
                    <a:pt x="404" y="379"/>
                  </a:cubicBezTo>
                  <a:lnTo>
                    <a:pt x="523" y="379"/>
                  </a:lnTo>
                  <a:close/>
                  <a:moveTo>
                    <a:pt x="362" y="483"/>
                  </a:moveTo>
                  <a:cubicBezTo>
                    <a:pt x="391" y="483"/>
                    <a:pt x="391" y="483"/>
                    <a:pt x="391" y="483"/>
                  </a:cubicBezTo>
                  <a:cubicBezTo>
                    <a:pt x="381" y="504"/>
                    <a:pt x="381" y="504"/>
                    <a:pt x="381" y="504"/>
                  </a:cubicBezTo>
                  <a:cubicBezTo>
                    <a:pt x="350" y="504"/>
                    <a:pt x="350" y="504"/>
                    <a:pt x="350" y="504"/>
                  </a:cubicBezTo>
                  <a:lnTo>
                    <a:pt x="362" y="483"/>
                  </a:lnTo>
                  <a:close/>
                  <a:moveTo>
                    <a:pt x="390" y="504"/>
                  </a:moveTo>
                  <a:cubicBezTo>
                    <a:pt x="409" y="464"/>
                    <a:pt x="409" y="464"/>
                    <a:pt x="409" y="464"/>
                  </a:cubicBezTo>
                  <a:cubicBezTo>
                    <a:pt x="409" y="464"/>
                    <a:pt x="409" y="464"/>
                    <a:pt x="409" y="464"/>
                  </a:cubicBezTo>
                  <a:cubicBezTo>
                    <a:pt x="409" y="464"/>
                    <a:pt x="426" y="429"/>
                    <a:pt x="463" y="429"/>
                  </a:cubicBezTo>
                  <a:cubicBezTo>
                    <a:pt x="502" y="429"/>
                    <a:pt x="518" y="463"/>
                    <a:pt x="518" y="464"/>
                  </a:cubicBezTo>
                  <a:cubicBezTo>
                    <a:pt x="518" y="464"/>
                    <a:pt x="518" y="464"/>
                    <a:pt x="518" y="464"/>
                  </a:cubicBezTo>
                  <a:cubicBezTo>
                    <a:pt x="537" y="504"/>
                    <a:pt x="537" y="504"/>
                    <a:pt x="537" y="504"/>
                  </a:cubicBezTo>
                  <a:lnTo>
                    <a:pt x="390" y="504"/>
                  </a:lnTo>
                  <a:close/>
                  <a:moveTo>
                    <a:pt x="546" y="504"/>
                  </a:moveTo>
                  <a:cubicBezTo>
                    <a:pt x="536" y="483"/>
                    <a:pt x="536" y="483"/>
                    <a:pt x="536" y="483"/>
                  </a:cubicBezTo>
                  <a:cubicBezTo>
                    <a:pt x="565" y="483"/>
                    <a:pt x="565" y="483"/>
                    <a:pt x="565" y="483"/>
                  </a:cubicBezTo>
                  <a:cubicBezTo>
                    <a:pt x="577" y="504"/>
                    <a:pt x="577" y="504"/>
                    <a:pt x="577" y="504"/>
                  </a:cubicBezTo>
                  <a:lnTo>
                    <a:pt x="546" y="504"/>
                  </a:ln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grpSp>
      <p:sp>
        <p:nvSpPr>
          <p:cNvPr id="18" name="Rectangle 17"/>
          <p:cNvSpPr/>
          <p:nvPr userDrawn="1"/>
        </p:nvSpPr>
        <p:spPr>
          <a:xfrm>
            <a:off x="100012" y="6804000"/>
            <a:ext cx="12091987" cy="54000"/>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HelveticaNeue-UltraLight" panose="02000206000000020004" pitchFamily="50"/>
            </a:endParaRPr>
          </a:p>
        </p:txBody>
      </p:sp>
    </p:spTree>
    <p:extLst>
      <p:ext uri="{BB962C8B-B14F-4D97-AF65-F5344CB8AC3E}">
        <p14:creationId xmlns:p14="http://schemas.microsoft.com/office/powerpoint/2010/main" val="4363340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Phone6 Plus and Text">
    <p:bg>
      <p:bgPr>
        <a:solidFill>
          <a:srgbClr val="F7F7F7"/>
        </a:solidFill>
        <a:effectLst/>
      </p:bgPr>
    </p:bg>
    <p:spTree>
      <p:nvGrpSpPr>
        <p:cNvPr id="1" name=""/>
        <p:cNvGrpSpPr/>
        <p:nvPr/>
      </p:nvGrpSpPr>
      <p:grpSpPr>
        <a:xfrm>
          <a:off x="0" y="0"/>
          <a:ext cx="0" cy="0"/>
          <a:chOff x="0" y="0"/>
          <a:chExt cx="0" cy="0"/>
        </a:xfrm>
      </p:grpSpPr>
      <p:sp>
        <p:nvSpPr>
          <p:cNvPr id="3" name="Freeform 5"/>
          <p:cNvSpPr>
            <a:spLocks/>
          </p:cNvSpPr>
          <p:nvPr/>
        </p:nvSpPr>
        <p:spPr bwMode="auto">
          <a:xfrm>
            <a:off x="10301108" y="2201802"/>
            <a:ext cx="49393" cy="554717"/>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 name="Rectangle 6"/>
          <p:cNvSpPr>
            <a:spLocks noChangeArrowheads="1"/>
          </p:cNvSpPr>
          <p:nvPr/>
        </p:nvSpPr>
        <p:spPr bwMode="auto">
          <a:xfrm>
            <a:off x="10263114" y="7684386"/>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 name="Rectangle 7"/>
          <p:cNvSpPr>
            <a:spLocks noChangeArrowheads="1"/>
          </p:cNvSpPr>
          <p:nvPr/>
        </p:nvSpPr>
        <p:spPr bwMode="auto">
          <a:xfrm>
            <a:off x="10263114" y="1111364"/>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6" name="Freeform 8"/>
          <p:cNvSpPr>
            <a:spLocks noEditPoints="1"/>
          </p:cNvSpPr>
          <p:nvPr/>
        </p:nvSpPr>
        <p:spPr bwMode="auto">
          <a:xfrm>
            <a:off x="6486474" y="549048"/>
            <a:ext cx="382983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7" name="Freeform 9"/>
          <p:cNvSpPr>
            <a:spLocks/>
          </p:cNvSpPr>
          <p:nvPr/>
        </p:nvSpPr>
        <p:spPr bwMode="auto">
          <a:xfrm>
            <a:off x="6543466" y="602240"/>
            <a:ext cx="3719648" cy="7766044"/>
          </a:xfrm>
          <a:custGeom>
            <a:avLst/>
            <a:gdLst>
              <a:gd name="T0" fmla="*/ 718 w 843"/>
              <a:gd name="T1" fmla="*/ 1768 h 1768"/>
              <a:gd name="T2" fmla="*/ 120 w 843"/>
              <a:gd name="T3" fmla="*/ 1768 h 1768"/>
              <a:gd name="T4" fmla="*/ 0 w 843"/>
              <a:gd name="T5" fmla="*/ 1648 h 1768"/>
              <a:gd name="T6" fmla="*/ 0 w 843"/>
              <a:gd name="T7" fmla="*/ 120 h 1768"/>
              <a:gd name="T8" fmla="*/ 120 w 843"/>
              <a:gd name="T9" fmla="*/ 0 h 1768"/>
              <a:gd name="T10" fmla="*/ 718 w 843"/>
              <a:gd name="T11" fmla="*/ 0 h 1768"/>
              <a:gd name="T12" fmla="*/ 843 w 843"/>
              <a:gd name="T13" fmla="*/ 125 h 1768"/>
              <a:gd name="T14" fmla="*/ 843 w 843"/>
              <a:gd name="T15" fmla="*/ 1643 h 1768"/>
              <a:gd name="T16" fmla="*/ 718 w 843"/>
              <a:gd name="T17" fmla="*/ 1768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8" name="Rectangle 10"/>
          <p:cNvSpPr>
            <a:spLocks noChangeArrowheads="1"/>
          </p:cNvSpPr>
          <p:nvPr/>
        </p:nvSpPr>
        <p:spPr bwMode="auto">
          <a:xfrm>
            <a:off x="6703042" y="1517904"/>
            <a:ext cx="3400495" cy="590052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a:spLocks noChangeArrowheads="1"/>
          </p:cNvSpPr>
          <p:nvPr/>
        </p:nvSpPr>
        <p:spPr bwMode="auto">
          <a:xfrm>
            <a:off x="8127831" y="7631194"/>
            <a:ext cx="547119" cy="547118"/>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1" name="Oval 10"/>
          <p:cNvSpPr>
            <a:spLocks noChangeArrowheads="1"/>
          </p:cNvSpPr>
          <p:nvPr/>
        </p:nvSpPr>
        <p:spPr bwMode="auto">
          <a:xfrm>
            <a:off x="8340599" y="761816"/>
            <a:ext cx="102585" cy="102585"/>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2" name="Freeform 11"/>
          <p:cNvSpPr>
            <a:spLocks/>
          </p:cNvSpPr>
          <p:nvPr/>
        </p:nvSpPr>
        <p:spPr bwMode="auto">
          <a:xfrm>
            <a:off x="8089836" y="993582"/>
            <a:ext cx="615509" cy="83588"/>
          </a:xfrm>
          <a:custGeom>
            <a:avLst/>
            <a:gdLst>
              <a:gd name="T0" fmla="*/ 130 w 139"/>
              <a:gd name="T1" fmla="*/ 19 h 19"/>
              <a:gd name="T2" fmla="*/ 10 w 139"/>
              <a:gd name="T3" fmla="*/ 19 h 19"/>
              <a:gd name="T4" fmla="*/ 0 w 139"/>
              <a:gd name="T5" fmla="*/ 9 h 19"/>
              <a:gd name="T6" fmla="*/ 0 w 139"/>
              <a:gd name="T7" fmla="*/ 9 h 19"/>
              <a:gd name="T8" fmla="*/ 10 w 139"/>
              <a:gd name="T9" fmla="*/ 0 h 19"/>
              <a:gd name="T10" fmla="*/ 130 w 139"/>
              <a:gd name="T11" fmla="*/ 0 h 19"/>
              <a:gd name="T12" fmla="*/ 139 w 139"/>
              <a:gd name="T13" fmla="*/ 9 h 19"/>
              <a:gd name="T14" fmla="*/ 139 w 139"/>
              <a:gd name="T15" fmla="*/ 9 h 19"/>
              <a:gd name="T16" fmla="*/ 130 w 13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 name="Freeform 12"/>
          <p:cNvSpPr>
            <a:spLocks/>
          </p:cNvSpPr>
          <p:nvPr/>
        </p:nvSpPr>
        <p:spPr bwMode="auto">
          <a:xfrm>
            <a:off x="6467477" y="1536901"/>
            <a:ext cx="56992" cy="338150"/>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 name="Freeform 13"/>
          <p:cNvSpPr>
            <a:spLocks/>
          </p:cNvSpPr>
          <p:nvPr/>
        </p:nvSpPr>
        <p:spPr bwMode="auto">
          <a:xfrm>
            <a:off x="6467477" y="2232197"/>
            <a:ext cx="56992" cy="577514"/>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5" name="Freeform 14"/>
          <p:cNvSpPr>
            <a:spLocks/>
          </p:cNvSpPr>
          <p:nvPr/>
        </p:nvSpPr>
        <p:spPr bwMode="auto">
          <a:xfrm>
            <a:off x="6467477" y="2950291"/>
            <a:ext cx="56992" cy="569915"/>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6" name="Rectangle 15"/>
          <p:cNvSpPr>
            <a:spLocks noChangeArrowheads="1"/>
          </p:cNvSpPr>
          <p:nvPr/>
        </p:nvSpPr>
        <p:spPr bwMode="auto">
          <a:xfrm>
            <a:off x="648647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7" name="Rectangle 16"/>
          <p:cNvSpPr>
            <a:spLocks noChangeArrowheads="1"/>
          </p:cNvSpPr>
          <p:nvPr/>
        </p:nvSpPr>
        <p:spPr bwMode="auto">
          <a:xfrm>
            <a:off x="1026311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 name="Rectangle 17"/>
          <p:cNvSpPr>
            <a:spLocks noChangeArrowheads="1"/>
          </p:cNvSpPr>
          <p:nvPr/>
        </p:nvSpPr>
        <p:spPr bwMode="auto">
          <a:xfrm>
            <a:off x="648647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9" name="Rectangle 18"/>
          <p:cNvSpPr>
            <a:spLocks noChangeArrowheads="1"/>
          </p:cNvSpPr>
          <p:nvPr/>
        </p:nvSpPr>
        <p:spPr bwMode="auto">
          <a:xfrm>
            <a:off x="1026311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0" name="Oval 19"/>
          <p:cNvSpPr>
            <a:spLocks noChangeArrowheads="1"/>
          </p:cNvSpPr>
          <p:nvPr/>
        </p:nvSpPr>
        <p:spPr bwMode="auto">
          <a:xfrm>
            <a:off x="7740288" y="970785"/>
            <a:ext cx="140579" cy="140579"/>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9" name="Picture Placeholder 8"/>
          <p:cNvSpPr>
            <a:spLocks noGrp="1"/>
          </p:cNvSpPr>
          <p:nvPr>
            <p:ph type="pic" sz="quarter" idx="10" hasCustomPrompt="1"/>
          </p:nvPr>
        </p:nvSpPr>
        <p:spPr>
          <a:xfrm>
            <a:off x="6703041" y="1517904"/>
            <a:ext cx="3400495" cy="5900522"/>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939004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Phone 6 Plus - 3 mockups view">
    <p:bg>
      <p:bgPr>
        <a:solidFill>
          <a:srgbClr val="F7F7F7"/>
        </a:solidFill>
        <a:effectLst/>
      </p:bgPr>
    </p:bg>
    <p:spTree>
      <p:nvGrpSpPr>
        <p:cNvPr id="1" name=""/>
        <p:cNvGrpSpPr/>
        <p:nvPr/>
      </p:nvGrpSpPr>
      <p:grpSpPr>
        <a:xfrm>
          <a:off x="0" y="0"/>
          <a:ext cx="0" cy="0"/>
          <a:chOff x="0" y="0"/>
          <a:chExt cx="0" cy="0"/>
        </a:xfrm>
      </p:grpSpPr>
      <p:grpSp>
        <p:nvGrpSpPr>
          <p:cNvPr id="21" name="Group 20"/>
          <p:cNvGrpSpPr/>
          <p:nvPr userDrawn="1"/>
        </p:nvGrpSpPr>
        <p:grpSpPr>
          <a:xfrm>
            <a:off x="650015" y="731462"/>
            <a:ext cx="2662371" cy="5395077"/>
            <a:chOff x="6467477" y="549048"/>
            <a:chExt cx="3883024" cy="7868629"/>
          </a:xfrm>
        </p:grpSpPr>
        <p:sp>
          <p:nvSpPr>
            <p:cNvPr id="2" name="Freeform 5"/>
            <p:cNvSpPr>
              <a:spLocks/>
            </p:cNvSpPr>
            <p:nvPr userDrawn="1"/>
          </p:nvSpPr>
          <p:spPr bwMode="auto">
            <a:xfrm>
              <a:off x="10301108" y="2201802"/>
              <a:ext cx="49393" cy="554717"/>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 name="Rectangle 6"/>
            <p:cNvSpPr>
              <a:spLocks noChangeArrowheads="1"/>
            </p:cNvSpPr>
            <p:nvPr userDrawn="1"/>
          </p:nvSpPr>
          <p:spPr bwMode="auto">
            <a:xfrm>
              <a:off x="10263114" y="7684386"/>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 name="Rectangle 7"/>
            <p:cNvSpPr>
              <a:spLocks noChangeArrowheads="1"/>
            </p:cNvSpPr>
            <p:nvPr userDrawn="1"/>
          </p:nvSpPr>
          <p:spPr bwMode="auto">
            <a:xfrm>
              <a:off x="10263114" y="1111364"/>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 name="Freeform 8"/>
            <p:cNvSpPr>
              <a:spLocks noEditPoints="1"/>
            </p:cNvSpPr>
            <p:nvPr userDrawn="1"/>
          </p:nvSpPr>
          <p:spPr bwMode="auto">
            <a:xfrm>
              <a:off x="6486474" y="549048"/>
              <a:ext cx="382983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6" name="Freeform 9"/>
            <p:cNvSpPr>
              <a:spLocks/>
            </p:cNvSpPr>
            <p:nvPr userDrawn="1"/>
          </p:nvSpPr>
          <p:spPr bwMode="auto">
            <a:xfrm>
              <a:off x="6543466" y="602240"/>
              <a:ext cx="3719648" cy="7766044"/>
            </a:xfrm>
            <a:custGeom>
              <a:avLst/>
              <a:gdLst>
                <a:gd name="T0" fmla="*/ 718 w 843"/>
                <a:gd name="T1" fmla="*/ 1768 h 1768"/>
                <a:gd name="T2" fmla="*/ 120 w 843"/>
                <a:gd name="T3" fmla="*/ 1768 h 1768"/>
                <a:gd name="T4" fmla="*/ 0 w 843"/>
                <a:gd name="T5" fmla="*/ 1648 h 1768"/>
                <a:gd name="T6" fmla="*/ 0 w 843"/>
                <a:gd name="T7" fmla="*/ 120 h 1768"/>
                <a:gd name="T8" fmla="*/ 120 w 843"/>
                <a:gd name="T9" fmla="*/ 0 h 1768"/>
                <a:gd name="T10" fmla="*/ 718 w 843"/>
                <a:gd name="T11" fmla="*/ 0 h 1768"/>
                <a:gd name="T12" fmla="*/ 843 w 843"/>
                <a:gd name="T13" fmla="*/ 125 h 1768"/>
                <a:gd name="T14" fmla="*/ 843 w 843"/>
                <a:gd name="T15" fmla="*/ 1643 h 1768"/>
                <a:gd name="T16" fmla="*/ 718 w 843"/>
                <a:gd name="T17" fmla="*/ 1768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7" name="Rectangle 10"/>
            <p:cNvSpPr>
              <a:spLocks noChangeArrowheads="1"/>
            </p:cNvSpPr>
            <p:nvPr userDrawn="1"/>
          </p:nvSpPr>
          <p:spPr bwMode="auto">
            <a:xfrm>
              <a:off x="6703042" y="1517904"/>
              <a:ext cx="3400495" cy="590052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8" name="Picture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userDrawn="1"/>
          </p:nvSpPr>
          <p:spPr bwMode="auto">
            <a:xfrm>
              <a:off x="8127831" y="7631194"/>
              <a:ext cx="547119" cy="547118"/>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0" name="Oval 9"/>
            <p:cNvSpPr>
              <a:spLocks noChangeArrowheads="1"/>
            </p:cNvSpPr>
            <p:nvPr userDrawn="1"/>
          </p:nvSpPr>
          <p:spPr bwMode="auto">
            <a:xfrm>
              <a:off x="8340599" y="761816"/>
              <a:ext cx="102585" cy="102585"/>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1" name="Freeform 10"/>
            <p:cNvSpPr>
              <a:spLocks/>
            </p:cNvSpPr>
            <p:nvPr userDrawn="1"/>
          </p:nvSpPr>
          <p:spPr bwMode="auto">
            <a:xfrm>
              <a:off x="8089836" y="993582"/>
              <a:ext cx="615509" cy="83588"/>
            </a:xfrm>
            <a:custGeom>
              <a:avLst/>
              <a:gdLst>
                <a:gd name="T0" fmla="*/ 130 w 139"/>
                <a:gd name="T1" fmla="*/ 19 h 19"/>
                <a:gd name="T2" fmla="*/ 10 w 139"/>
                <a:gd name="T3" fmla="*/ 19 h 19"/>
                <a:gd name="T4" fmla="*/ 0 w 139"/>
                <a:gd name="T5" fmla="*/ 9 h 19"/>
                <a:gd name="T6" fmla="*/ 0 w 139"/>
                <a:gd name="T7" fmla="*/ 9 h 19"/>
                <a:gd name="T8" fmla="*/ 10 w 139"/>
                <a:gd name="T9" fmla="*/ 0 h 19"/>
                <a:gd name="T10" fmla="*/ 130 w 139"/>
                <a:gd name="T11" fmla="*/ 0 h 19"/>
                <a:gd name="T12" fmla="*/ 139 w 139"/>
                <a:gd name="T13" fmla="*/ 9 h 19"/>
                <a:gd name="T14" fmla="*/ 139 w 139"/>
                <a:gd name="T15" fmla="*/ 9 h 19"/>
                <a:gd name="T16" fmla="*/ 130 w 13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2" name="Freeform 11"/>
            <p:cNvSpPr>
              <a:spLocks/>
            </p:cNvSpPr>
            <p:nvPr userDrawn="1"/>
          </p:nvSpPr>
          <p:spPr bwMode="auto">
            <a:xfrm>
              <a:off x="6467477" y="1536901"/>
              <a:ext cx="56992" cy="338150"/>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 name="Freeform 12"/>
            <p:cNvSpPr>
              <a:spLocks/>
            </p:cNvSpPr>
            <p:nvPr userDrawn="1"/>
          </p:nvSpPr>
          <p:spPr bwMode="auto">
            <a:xfrm>
              <a:off x="6467477" y="2232197"/>
              <a:ext cx="56992" cy="577514"/>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 name="Freeform 13"/>
            <p:cNvSpPr>
              <a:spLocks/>
            </p:cNvSpPr>
            <p:nvPr userDrawn="1"/>
          </p:nvSpPr>
          <p:spPr bwMode="auto">
            <a:xfrm>
              <a:off x="6467477" y="2950291"/>
              <a:ext cx="56992" cy="569915"/>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5" name="Rectangle 14"/>
            <p:cNvSpPr>
              <a:spLocks noChangeArrowheads="1"/>
            </p:cNvSpPr>
            <p:nvPr userDrawn="1"/>
          </p:nvSpPr>
          <p:spPr bwMode="auto">
            <a:xfrm>
              <a:off x="648647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6" name="Rectangle 15"/>
            <p:cNvSpPr>
              <a:spLocks noChangeArrowheads="1"/>
            </p:cNvSpPr>
            <p:nvPr userDrawn="1"/>
          </p:nvSpPr>
          <p:spPr bwMode="auto">
            <a:xfrm>
              <a:off x="1026311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7" name="Rectangle 16"/>
            <p:cNvSpPr>
              <a:spLocks noChangeArrowheads="1"/>
            </p:cNvSpPr>
            <p:nvPr userDrawn="1"/>
          </p:nvSpPr>
          <p:spPr bwMode="auto">
            <a:xfrm>
              <a:off x="648647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 name="Rectangle 17"/>
            <p:cNvSpPr>
              <a:spLocks noChangeArrowheads="1"/>
            </p:cNvSpPr>
            <p:nvPr userDrawn="1"/>
          </p:nvSpPr>
          <p:spPr bwMode="auto">
            <a:xfrm>
              <a:off x="1026311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9" name="Oval 18"/>
            <p:cNvSpPr>
              <a:spLocks noChangeArrowheads="1"/>
            </p:cNvSpPr>
            <p:nvPr userDrawn="1"/>
          </p:nvSpPr>
          <p:spPr bwMode="auto">
            <a:xfrm>
              <a:off x="7740288" y="970785"/>
              <a:ext cx="140579" cy="140579"/>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20" name="Picture Placeholder 8"/>
          <p:cNvSpPr>
            <a:spLocks noGrp="1"/>
          </p:cNvSpPr>
          <p:nvPr>
            <p:ph type="pic" sz="quarter" idx="10" hasCustomPrompt="1"/>
          </p:nvPr>
        </p:nvSpPr>
        <p:spPr>
          <a:xfrm>
            <a:off x="811527" y="1385332"/>
            <a:ext cx="2331529" cy="4056078"/>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grpSp>
        <p:nvGrpSpPr>
          <p:cNvPr id="22" name="Group 21"/>
          <p:cNvGrpSpPr/>
          <p:nvPr userDrawn="1"/>
        </p:nvGrpSpPr>
        <p:grpSpPr>
          <a:xfrm>
            <a:off x="4764815" y="731462"/>
            <a:ext cx="2662371" cy="5395077"/>
            <a:chOff x="6467477" y="549048"/>
            <a:chExt cx="3883024" cy="7868629"/>
          </a:xfrm>
        </p:grpSpPr>
        <p:sp>
          <p:nvSpPr>
            <p:cNvPr id="23" name="Freeform 5"/>
            <p:cNvSpPr>
              <a:spLocks/>
            </p:cNvSpPr>
            <p:nvPr userDrawn="1"/>
          </p:nvSpPr>
          <p:spPr bwMode="auto">
            <a:xfrm>
              <a:off x="10301108" y="2201802"/>
              <a:ext cx="49393" cy="554717"/>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4" name="Rectangle 6"/>
            <p:cNvSpPr>
              <a:spLocks noChangeArrowheads="1"/>
            </p:cNvSpPr>
            <p:nvPr userDrawn="1"/>
          </p:nvSpPr>
          <p:spPr bwMode="auto">
            <a:xfrm>
              <a:off x="10263114" y="7684386"/>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5" name="Rectangle 7"/>
            <p:cNvSpPr>
              <a:spLocks noChangeArrowheads="1"/>
            </p:cNvSpPr>
            <p:nvPr userDrawn="1"/>
          </p:nvSpPr>
          <p:spPr bwMode="auto">
            <a:xfrm>
              <a:off x="10263114" y="1111364"/>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6" name="Freeform 8"/>
            <p:cNvSpPr>
              <a:spLocks noEditPoints="1"/>
            </p:cNvSpPr>
            <p:nvPr userDrawn="1"/>
          </p:nvSpPr>
          <p:spPr bwMode="auto">
            <a:xfrm>
              <a:off x="6486474" y="549048"/>
              <a:ext cx="382983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7" name="Freeform 9"/>
            <p:cNvSpPr>
              <a:spLocks/>
            </p:cNvSpPr>
            <p:nvPr userDrawn="1"/>
          </p:nvSpPr>
          <p:spPr bwMode="auto">
            <a:xfrm>
              <a:off x="6543466" y="602240"/>
              <a:ext cx="3719648" cy="7766044"/>
            </a:xfrm>
            <a:custGeom>
              <a:avLst/>
              <a:gdLst>
                <a:gd name="T0" fmla="*/ 718 w 843"/>
                <a:gd name="T1" fmla="*/ 1768 h 1768"/>
                <a:gd name="T2" fmla="*/ 120 w 843"/>
                <a:gd name="T3" fmla="*/ 1768 h 1768"/>
                <a:gd name="T4" fmla="*/ 0 w 843"/>
                <a:gd name="T5" fmla="*/ 1648 h 1768"/>
                <a:gd name="T6" fmla="*/ 0 w 843"/>
                <a:gd name="T7" fmla="*/ 120 h 1768"/>
                <a:gd name="T8" fmla="*/ 120 w 843"/>
                <a:gd name="T9" fmla="*/ 0 h 1768"/>
                <a:gd name="T10" fmla="*/ 718 w 843"/>
                <a:gd name="T11" fmla="*/ 0 h 1768"/>
                <a:gd name="T12" fmla="*/ 843 w 843"/>
                <a:gd name="T13" fmla="*/ 125 h 1768"/>
                <a:gd name="T14" fmla="*/ 843 w 843"/>
                <a:gd name="T15" fmla="*/ 1643 h 1768"/>
                <a:gd name="T16" fmla="*/ 718 w 843"/>
                <a:gd name="T17" fmla="*/ 1768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8" name="Rectangle 10"/>
            <p:cNvSpPr>
              <a:spLocks noChangeArrowheads="1"/>
            </p:cNvSpPr>
            <p:nvPr userDrawn="1"/>
          </p:nvSpPr>
          <p:spPr bwMode="auto">
            <a:xfrm>
              <a:off x="6703042" y="1517904"/>
              <a:ext cx="3400495" cy="590052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29" name="Picture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val 29"/>
            <p:cNvSpPr>
              <a:spLocks noChangeArrowheads="1"/>
            </p:cNvSpPr>
            <p:nvPr userDrawn="1"/>
          </p:nvSpPr>
          <p:spPr bwMode="auto">
            <a:xfrm>
              <a:off x="8127831" y="7631194"/>
              <a:ext cx="547119" cy="547118"/>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1" name="Oval 30"/>
            <p:cNvSpPr>
              <a:spLocks noChangeArrowheads="1"/>
            </p:cNvSpPr>
            <p:nvPr userDrawn="1"/>
          </p:nvSpPr>
          <p:spPr bwMode="auto">
            <a:xfrm>
              <a:off x="8340599" y="761816"/>
              <a:ext cx="102585" cy="102585"/>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2" name="Freeform 31"/>
            <p:cNvSpPr>
              <a:spLocks/>
            </p:cNvSpPr>
            <p:nvPr userDrawn="1"/>
          </p:nvSpPr>
          <p:spPr bwMode="auto">
            <a:xfrm>
              <a:off x="8089836" y="993582"/>
              <a:ext cx="615509" cy="83588"/>
            </a:xfrm>
            <a:custGeom>
              <a:avLst/>
              <a:gdLst>
                <a:gd name="T0" fmla="*/ 130 w 139"/>
                <a:gd name="T1" fmla="*/ 19 h 19"/>
                <a:gd name="T2" fmla="*/ 10 w 139"/>
                <a:gd name="T3" fmla="*/ 19 h 19"/>
                <a:gd name="T4" fmla="*/ 0 w 139"/>
                <a:gd name="T5" fmla="*/ 9 h 19"/>
                <a:gd name="T6" fmla="*/ 0 w 139"/>
                <a:gd name="T7" fmla="*/ 9 h 19"/>
                <a:gd name="T8" fmla="*/ 10 w 139"/>
                <a:gd name="T9" fmla="*/ 0 h 19"/>
                <a:gd name="T10" fmla="*/ 130 w 139"/>
                <a:gd name="T11" fmla="*/ 0 h 19"/>
                <a:gd name="T12" fmla="*/ 139 w 139"/>
                <a:gd name="T13" fmla="*/ 9 h 19"/>
                <a:gd name="T14" fmla="*/ 139 w 139"/>
                <a:gd name="T15" fmla="*/ 9 h 19"/>
                <a:gd name="T16" fmla="*/ 130 w 13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3" name="Freeform 32"/>
            <p:cNvSpPr>
              <a:spLocks/>
            </p:cNvSpPr>
            <p:nvPr userDrawn="1"/>
          </p:nvSpPr>
          <p:spPr bwMode="auto">
            <a:xfrm>
              <a:off x="6467477" y="1536901"/>
              <a:ext cx="56992" cy="338150"/>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4" name="Freeform 33"/>
            <p:cNvSpPr>
              <a:spLocks/>
            </p:cNvSpPr>
            <p:nvPr userDrawn="1"/>
          </p:nvSpPr>
          <p:spPr bwMode="auto">
            <a:xfrm>
              <a:off x="6467477" y="2232197"/>
              <a:ext cx="56992" cy="577514"/>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5" name="Freeform 34"/>
            <p:cNvSpPr>
              <a:spLocks/>
            </p:cNvSpPr>
            <p:nvPr userDrawn="1"/>
          </p:nvSpPr>
          <p:spPr bwMode="auto">
            <a:xfrm>
              <a:off x="6467477" y="2950291"/>
              <a:ext cx="56992" cy="569915"/>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6" name="Rectangle 35"/>
            <p:cNvSpPr>
              <a:spLocks noChangeArrowheads="1"/>
            </p:cNvSpPr>
            <p:nvPr userDrawn="1"/>
          </p:nvSpPr>
          <p:spPr bwMode="auto">
            <a:xfrm>
              <a:off x="648647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7" name="Rectangle 36"/>
            <p:cNvSpPr>
              <a:spLocks noChangeArrowheads="1"/>
            </p:cNvSpPr>
            <p:nvPr userDrawn="1"/>
          </p:nvSpPr>
          <p:spPr bwMode="auto">
            <a:xfrm>
              <a:off x="1026311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8" name="Rectangle 37"/>
            <p:cNvSpPr>
              <a:spLocks noChangeArrowheads="1"/>
            </p:cNvSpPr>
            <p:nvPr userDrawn="1"/>
          </p:nvSpPr>
          <p:spPr bwMode="auto">
            <a:xfrm>
              <a:off x="648647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9" name="Rectangle 38"/>
            <p:cNvSpPr>
              <a:spLocks noChangeArrowheads="1"/>
            </p:cNvSpPr>
            <p:nvPr userDrawn="1"/>
          </p:nvSpPr>
          <p:spPr bwMode="auto">
            <a:xfrm>
              <a:off x="1026311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0" name="Oval 39"/>
            <p:cNvSpPr>
              <a:spLocks noChangeArrowheads="1"/>
            </p:cNvSpPr>
            <p:nvPr userDrawn="1"/>
          </p:nvSpPr>
          <p:spPr bwMode="auto">
            <a:xfrm>
              <a:off x="7740288" y="970785"/>
              <a:ext cx="140579" cy="140579"/>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pSp>
        <p:nvGrpSpPr>
          <p:cNvPr id="41" name="Group 40"/>
          <p:cNvGrpSpPr/>
          <p:nvPr userDrawn="1"/>
        </p:nvGrpSpPr>
        <p:grpSpPr>
          <a:xfrm>
            <a:off x="8879615" y="731462"/>
            <a:ext cx="2662371" cy="5395077"/>
            <a:chOff x="6467477" y="549048"/>
            <a:chExt cx="3883024" cy="7868629"/>
          </a:xfrm>
        </p:grpSpPr>
        <p:sp>
          <p:nvSpPr>
            <p:cNvPr id="42" name="Freeform 5"/>
            <p:cNvSpPr>
              <a:spLocks/>
            </p:cNvSpPr>
            <p:nvPr userDrawn="1"/>
          </p:nvSpPr>
          <p:spPr bwMode="auto">
            <a:xfrm>
              <a:off x="10301108" y="2201802"/>
              <a:ext cx="49393" cy="554717"/>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3" name="Rectangle 6"/>
            <p:cNvSpPr>
              <a:spLocks noChangeArrowheads="1"/>
            </p:cNvSpPr>
            <p:nvPr userDrawn="1"/>
          </p:nvSpPr>
          <p:spPr bwMode="auto">
            <a:xfrm>
              <a:off x="10263114" y="7684386"/>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 name="Rectangle 7"/>
            <p:cNvSpPr>
              <a:spLocks noChangeArrowheads="1"/>
            </p:cNvSpPr>
            <p:nvPr userDrawn="1"/>
          </p:nvSpPr>
          <p:spPr bwMode="auto">
            <a:xfrm>
              <a:off x="10263114" y="1111364"/>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5" name="Freeform 8"/>
            <p:cNvSpPr>
              <a:spLocks noEditPoints="1"/>
            </p:cNvSpPr>
            <p:nvPr userDrawn="1"/>
          </p:nvSpPr>
          <p:spPr bwMode="auto">
            <a:xfrm>
              <a:off x="6486474" y="549048"/>
              <a:ext cx="382983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6" name="Freeform 9"/>
            <p:cNvSpPr>
              <a:spLocks/>
            </p:cNvSpPr>
            <p:nvPr userDrawn="1"/>
          </p:nvSpPr>
          <p:spPr bwMode="auto">
            <a:xfrm>
              <a:off x="6543466" y="602240"/>
              <a:ext cx="3719648" cy="7766044"/>
            </a:xfrm>
            <a:custGeom>
              <a:avLst/>
              <a:gdLst>
                <a:gd name="T0" fmla="*/ 718 w 843"/>
                <a:gd name="T1" fmla="*/ 1768 h 1768"/>
                <a:gd name="T2" fmla="*/ 120 w 843"/>
                <a:gd name="T3" fmla="*/ 1768 h 1768"/>
                <a:gd name="T4" fmla="*/ 0 w 843"/>
                <a:gd name="T5" fmla="*/ 1648 h 1768"/>
                <a:gd name="T6" fmla="*/ 0 w 843"/>
                <a:gd name="T7" fmla="*/ 120 h 1768"/>
                <a:gd name="T8" fmla="*/ 120 w 843"/>
                <a:gd name="T9" fmla="*/ 0 h 1768"/>
                <a:gd name="T10" fmla="*/ 718 w 843"/>
                <a:gd name="T11" fmla="*/ 0 h 1768"/>
                <a:gd name="T12" fmla="*/ 843 w 843"/>
                <a:gd name="T13" fmla="*/ 125 h 1768"/>
                <a:gd name="T14" fmla="*/ 843 w 843"/>
                <a:gd name="T15" fmla="*/ 1643 h 1768"/>
                <a:gd name="T16" fmla="*/ 718 w 843"/>
                <a:gd name="T17" fmla="*/ 1768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7" name="Rectangle 10"/>
            <p:cNvSpPr>
              <a:spLocks noChangeArrowheads="1"/>
            </p:cNvSpPr>
            <p:nvPr userDrawn="1"/>
          </p:nvSpPr>
          <p:spPr bwMode="auto">
            <a:xfrm>
              <a:off x="6703042" y="1517904"/>
              <a:ext cx="3400495" cy="590052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48" name="Picture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Oval 48"/>
            <p:cNvSpPr>
              <a:spLocks noChangeArrowheads="1"/>
            </p:cNvSpPr>
            <p:nvPr userDrawn="1"/>
          </p:nvSpPr>
          <p:spPr bwMode="auto">
            <a:xfrm>
              <a:off x="8127831" y="7631194"/>
              <a:ext cx="547119" cy="547118"/>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0" name="Oval 49"/>
            <p:cNvSpPr>
              <a:spLocks noChangeArrowheads="1"/>
            </p:cNvSpPr>
            <p:nvPr userDrawn="1"/>
          </p:nvSpPr>
          <p:spPr bwMode="auto">
            <a:xfrm>
              <a:off x="8340599" y="761816"/>
              <a:ext cx="102585" cy="102585"/>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1" name="Freeform 50"/>
            <p:cNvSpPr>
              <a:spLocks/>
            </p:cNvSpPr>
            <p:nvPr userDrawn="1"/>
          </p:nvSpPr>
          <p:spPr bwMode="auto">
            <a:xfrm>
              <a:off x="8089836" y="993582"/>
              <a:ext cx="615509" cy="83588"/>
            </a:xfrm>
            <a:custGeom>
              <a:avLst/>
              <a:gdLst>
                <a:gd name="T0" fmla="*/ 130 w 139"/>
                <a:gd name="T1" fmla="*/ 19 h 19"/>
                <a:gd name="T2" fmla="*/ 10 w 139"/>
                <a:gd name="T3" fmla="*/ 19 h 19"/>
                <a:gd name="T4" fmla="*/ 0 w 139"/>
                <a:gd name="T5" fmla="*/ 9 h 19"/>
                <a:gd name="T6" fmla="*/ 0 w 139"/>
                <a:gd name="T7" fmla="*/ 9 h 19"/>
                <a:gd name="T8" fmla="*/ 10 w 139"/>
                <a:gd name="T9" fmla="*/ 0 h 19"/>
                <a:gd name="T10" fmla="*/ 130 w 139"/>
                <a:gd name="T11" fmla="*/ 0 h 19"/>
                <a:gd name="T12" fmla="*/ 139 w 139"/>
                <a:gd name="T13" fmla="*/ 9 h 19"/>
                <a:gd name="T14" fmla="*/ 139 w 139"/>
                <a:gd name="T15" fmla="*/ 9 h 19"/>
                <a:gd name="T16" fmla="*/ 130 w 13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2" name="Freeform 51"/>
            <p:cNvSpPr>
              <a:spLocks/>
            </p:cNvSpPr>
            <p:nvPr userDrawn="1"/>
          </p:nvSpPr>
          <p:spPr bwMode="auto">
            <a:xfrm>
              <a:off x="6467477" y="1536901"/>
              <a:ext cx="56992" cy="338150"/>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3" name="Freeform 52"/>
            <p:cNvSpPr>
              <a:spLocks/>
            </p:cNvSpPr>
            <p:nvPr userDrawn="1"/>
          </p:nvSpPr>
          <p:spPr bwMode="auto">
            <a:xfrm>
              <a:off x="6467477" y="2232197"/>
              <a:ext cx="56992" cy="577514"/>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4" name="Freeform 53"/>
            <p:cNvSpPr>
              <a:spLocks/>
            </p:cNvSpPr>
            <p:nvPr userDrawn="1"/>
          </p:nvSpPr>
          <p:spPr bwMode="auto">
            <a:xfrm>
              <a:off x="6467477" y="2950291"/>
              <a:ext cx="56992" cy="569915"/>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5" name="Rectangle 54"/>
            <p:cNvSpPr>
              <a:spLocks noChangeArrowheads="1"/>
            </p:cNvSpPr>
            <p:nvPr userDrawn="1"/>
          </p:nvSpPr>
          <p:spPr bwMode="auto">
            <a:xfrm>
              <a:off x="648647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6" name="Rectangle 55"/>
            <p:cNvSpPr>
              <a:spLocks noChangeArrowheads="1"/>
            </p:cNvSpPr>
            <p:nvPr userDrawn="1"/>
          </p:nvSpPr>
          <p:spPr bwMode="auto">
            <a:xfrm>
              <a:off x="1026311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7" name="Rectangle 56"/>
            <p:cNvSpPr>
              <a:spLocks noChangeArrowheads="1"/>
            </p:cNvSpPr>
            <p:nvPr userDrawn="1"/>
          </p:nvSpPr>
          <p:spPr bwMode="auto">
            <a:xfrm>
              <a:off x="648647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8" name="Rectangle 57"/>
            <p:cNvSpPr>
              <a:spLocks noChangeArrowheads="1"/>
            </p:cNvSpPr>
            <p:nvPr userDrawn="1"/>
          </p:nvSpPr>
          <p:spPr bwMode="auto">
            <a:xfrm>
              <a:off x="1026311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9" name="Oval 58"/>
            <p:cNvSpPr>
              <a:spLocks noChangeArrowheads="1"/>
            </p:cNvSpPr>
            <p:nvPr userDrawn="1"/>
          </p:nvSpPr>
          <p:spPr bwMode="auto">
            <a:xfrm>
              <a:off x="7740288" y="970785"/>
              <a:ext cx="140579" cy="140579"/>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61" name="Picture Placeholder 8"/>
          <p:cNvSpPr>
            <a:spLocks noGrp="1"/>
          </p:cNvSpPr>
          <p:nvPr>
            <p:ph type="pic" sz="quarter" idx="11" hasCustomPrompt="1"/>
          </p:nvPr>
        </p:nvSpPr>
        <p:spPr>
          <a:xfrm>
            <a:off x="4913304" y="1385332"/>
            <a:ext cx="2331529" cy="4056078"/>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
        <p:nvSpPr>
          <p:cNvPr id="62" name="Picture Placeholder 8"/>
          <p:cNvSpPr>
            <a:spLocks noGrp="1"/>
          </p:cNvSpPr>
          <p:nvPr>
            <p:ph type="pic" sz="quarter" idx="12" hasCustomPrompt="1"/>
          </p:nvPr>
        </p:nvSpPr>
        <p:spPr>
          <a:xfrm>
            <a:off x="9041128" y="1385332"/>
            <a:ext cx="2331529" cy="4056078"/>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2006807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ptop - Fullscreen">
    <p:bg>
      <p:bgPr>
        <a:solidFill>
          <a:srgbClr val="F7F7F7"/>
        </a:solidFill>
        <a:effectLst/>
      </p:bgPr>
    </p:bg>
    <p:spTree>
      <p:nvGrpSpPr>
        <p:cNvPr id="1" name=""/>
        <p:cNvGrpSpPr/>
        <p:nvPr/>
      </p:nvGrpSpPr>
      <p:grpSpPr>
        <a:xfrm>
          <a:off x="0" y="0"/>
          <a:ext cx="0" cy="0"/>
          <a:chOff x="0" y="0"/>
          <a:chExt cx="0" cy="0"/>
        </a:xfrm>
      </p:grpSpPr>
      <p:sp>
        <p:nvSpPr>
          <p:cNvPr id="439" name="Freeform 438"/>
          <p:cNvSpPr>
            <a:spLocks/>
          </p:cNvSpPr>
          <p:nvPr userDrawn="1"/>
        </p:nvSpPr>
        <p:spPr bwMode="auto">
          <a:xfrm>
            <a:off x="1051444" y="545122"/>
            <a:ext cx="10091632" cy="6312878"/>
          </a:xfrm>
          <a:custGeom>
            <a:avLst/>
            <a:gdLst>
              <a:gd name="connsiteX0" fmla="*/ 348984 w 10091632"/>
              <a:gd name="connsiteY0" fmla="*/ 0 h 6312878"/>
              <a:gd name="connsiteX1" fmla="*/ 9742648 w 10091632"/>
              <a:gd name="connsiteY1" fmla="*/ 0 h 6312878"/>
              <a:gd name="connsiteX2" fmla="*/ 10091632 w 10091632"/>
              <a:gd name="connsiteY2" fmla="*/ 348762 h 6312878"/>
              <a:gd name="connsiteX3" fmla="*/ 10091632 w 10091632"/>
              <a:gd name="connsiteY3" fmla="*/ 6312878 h 6312878"/>
              <a:gd name="connsiteX4" fmla="*/ 0 w 10091632"/>
              <a:gd name="connsiteY4" fmla="*/ 6312878 h 6312878"/>
              <a:gd name="connsiteX5" fmla="*/ 0 w 10091632"/>
              <a:gd name="connsiteY5" fmla="*/ 6096526 h 6312878"/>
              <a:gd name="connsiteX6" fmla="*/ 0 w 10091632"/>
              <a:gd name="connsiteY6" fmla="*/ 348762 h 6312878"/>
              <a:gd name="connsiteX7" fmla="*/ 348984 w 10091632"/>
              <a:gd name="connsiteY7" fmla="*/ 0 h 631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1632" h="6312878">
                <a:moveTo>
                  <a:pt x="348984" y="0"/>
                </a:moveTo>
                <a:cubicBezTo>
                  <a:pt x="9742648" y="0"/>
                  <a:pt x="9742648" y="0"/>
                  <a:pt x="9742648" y="0"/>
                </a:cubicBezTo>
                <a:cubicBezTo>
                  <a:pt x="9933811" y="0"/>
                  <a:pt x="10091632" y="157720"/>
                  <a:pt x="10091632" y="348762"/>
                </a:cubicBezTo>
                <a:lnTo>
                  <a:pt x="10091632" y="6312878"/>
                </a:lnTo>
                <a:lnTo>
                  <a:pt x="0" y="6312878"/>
                </a:lnTo>
                <a:lnTo>
                  <a:pt x="0" y="6096526"/>
                </a:lnTo>
                <a:cubicBezTo>
                  <a:pt x="0" y="348762"/>
                  <a:pt x="0" y="348762"/>
                  <a:pt x="0" y="348762"/>
                </a:cubicBezTo>
                <a:cubicBezTo>
                  <a:pt x="0" y="157720"/>
                  <a:pt x="157821" y="0"/>
                  <a:pt x="348984" y="0"/>
                </a:cubicBez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latin typeface="HelveticaNeue-UltraLight" panose="02000206000000020004" pitchFamily="50"/>
            </a:endParaRPr>
          </a:p>
        </p:txBody>
      </p:sp>
      <p:sp>
        <p:nvSpPr>
          <p:cNvPr id="440" name="Freeform 439"/>
          <p:cNvSpPr>
            <a:spLocks/>
          </p:cNvSpPr>
          <p:nvPr userDrawn="1"/>
        </p:nvSpPr>
        <p:spPr bwMode="auto">
          <a:xfrm>
            <a:off x="1060009" y="553688"/>
            <a:ext cx="10074498" cy="6304312"/>
          </a:xfrm>
          <a:custGeom>
            <a:avLst/>
            <a:gdLst>
              <a:gd name="connsiteX0" fmla="*/ 340040 w 10074498"/>
              <a:gd name="connsiteY0" fmla="*/ 0 h 6304312"/>
              <a:gd name="connsiteX1" fmla="*/ 9732236 w 10074498"/>
              <a:gd name="connsiteY1" fmla="*/ 0 h 6304312"/>
              <a:gd name="connsiteX2" fmla="*/ 10074498 w 10074498"/>
              <a:gd name="connsiteY2" fmla="*/ 341881 h 6304312"/>
              <a:gd name="connsiteX3" fmla="*/ 10074498 w 10074498"/>
              <a:gd name="connsiteY3" fmla="*/ 6236397 h 6304312"/>
              <a:gd name="connsiteX4" fmla="*/ 10074498 w 10074498"/>
              <a:gd name="connsiteY4" fmla="*/ 6304312 h 6304312"/>
              <a:gd name="connsiteX5" fmla="*/ 0 w 10074498"/>
              <a:gd name="connsiteY5" fmla="*/ 6304312 h 6304312"/>
              <a:gd name="connsiteX6" fmla="*/ 0 w 10074498"/>
              <a:gd name="connsiteY6" fmla="*/ 6086003 h 6304312"/>
              <a:gd name="connsiteX7" fmla="*/ 0 w 10074498"/>
              <a:gd name="connsiteY7" fmla="*/ 341881 h 6304312"/>
              <a:gd name="connsiteX8" fmla="*/ 340040 w 10074498"/>
              <a:gd name="connsiteY8" fmla="*/ 0 h 630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74498" h="6304312">
                <a:moveTo>
                  <a:pt x="340040" y="0"/>
                </a:moveTo>
                <a:cubicBezTo>
                  <a:pt x="9732236" y="0"/>
                  <a:pt x="9732236" y="0"/>
                  <a:pt x="9732236" y="0"/>
                </a:cubicBezTo>
                <a:cubicBezTo>
                  <a:pt x="9921147" y="0"/>
                  <a:pt x="10074498" y="153180"/>
                  <a:pt x="10074498" y="341881"/>
                </a:cubicBezTo>
                <a:cubicBezTo>
                  <a:pt x="10074498" y="4093270"/>
                  <a:pt x="10074498" y="5617272"/>
                  <a:pt x="10074498" y="6236397"/>
                </a:cubicBezTo>
                <a:lnTo>
                  <a:pt x="10074498" y="6304312"/>
                </a:lnTo>
                <a:lnTo>
                  <a:pt x="0" y="6304312"/>
                </a:lnTo>
                <a:lnTo>
                  <a:pt x="0" y="6086003"/>
                </a:lnTo>
                <a:cubicBezTo>
                  <a:pt x="0" y="341881"/>
                  <a:pt x="0" y="341881"/>
                  <a:pt x="0" y="341881"/>
                </a:cubicBezTo>
                <a:cubicBezTo>
                  <a:pt x="0" y="153180"/>
                  <a:pt x="153351" y="0"/>
                  <a:pt x="340040"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latin typeface="HelveticaNeue-UltraLight" panose="02000206000000020004" pitchFamily="50"/>
            </a:endParaRPr>
          </a:p>
        </p:txBody>
      </p:sp>
      <p:sp>
        <p:nvSpPr>
          <p:cNvPr id="441" name="Oval 398"/>
          <p:cNvSpPr>
            <a:spLocks noChangeArrowheads="1"/>
          </p:cNvSpPr>
          <p:nvPr userDrawn="1"/>
        </p:nvSpPr>
        <p:spPr bwMode="auto">
          <a:xfrm>
            <a:off x="6060137" y="770713"/>
            <a:ext cx="79956" cy="79956"/>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2" name="Oval 399"/>
          <p:cNvSpPr>
            <a:spLocks noChangeArrowheads="1"/>
          </p:cNvSpPr>
          <p:nvPr userDrawn="1"/>
        </p:nvSpPr>
        <p:spPr bwMode="auto">
          <a:xfrm>
            <a:off x="6080125" y="790703"/>
            <a:ext cx="39978" cy="39978"/>
          </a:xfrm>
          <a:prstGeom prst="ellipse">
            <a:avLst/>
          </a:pr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3" name="Oval 400"/>
          <p:cNvSpPr>
            <a:spLocks noChangeArrowheads="1"/>
          </p:cNvSpPr>
          <p:nvPr userDrawn="1"/>
        </p:nvSpPr>
        <p:spPr bwMode="auto">
          <a:xfrm>
            <a:off x="6091547" y="793557"/>
            <a:ext cx="14279" cy="11422"/>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4" name="Oval 401"/>
          <p:cNvSpPr>
            <a:spLocks noChangeArrowheads="1"/>
          </p:cNvSpPr>
          <p:nvPr userDrawn="1"/>
        </p:nvSpPr>
        <p:spPr bwMode="auto">
          <a:xfrm>
            <a:off x="6091547" y="813547"/>
            <a:ext cx="14279" cy="14279"/>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5" name="Rectangle 402"/>
          <p:cNvSpPr>
            <a:spLocks noChangeArrowheads="1"/>
          </p:cNvSpPr>
          <p:nvPr userDrawn="1"/>
        </p:nvSpPr>
        <p:spPr bwMode="auto">
          <a:xfrm>
            <a:off x="1416958" y="1030572"/>
            <a:ext cx="9357748" cy="58425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9" name="Picture Placeholder 8"/>
          <p:cNvSpPr>
            <a:spLocks noGrp="1"/>
          </p:cNvSpPr>
          <p:nvPr>
            <p:ph type="pic" sz="quarter" idx="10" hasCustomPrompt="1"/>
          </p:nvPr>
        </p:nvSpPr>
        <p:spPr>
          <a:xfrm>
            <a:off x="1408389" y="1030572"/>
            <a:ext cx="9366317" cy="5827428"/>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36875470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ptop and text">
    <p:bg>
      <p:bgPr>
        <a:solidFill>
          <a:srgbClr val="F7F7F7"/>
        </a:solidFill>
        <a:effectLst/>
      </p:bgPr>
    </p:bg>
    <p:spTree>
      <p:nvGrpSpPr>
        <p:cNvPr id="1" name=""/>
        <p:cNvGrpSpPr/>
        <p:nvPr/>
      </p:nvGrpSpPr>
      <p:grpSpPr>
        <a:xfrm>
          <a:off x="0" y="0"/>
          <a:ext cx="0" cy="0"/>
          <a:chOff x="0" y="0"/>
          <a:chExt cx="0" cy="0"/>
        </a:xfrm>
      </p:grpSpPr>
      <p:grpSp>
        <p:nvGrpSpPr>
          <p:cNvPr id="1354" name="Group 1353"/>
          <p:cNvGrpSpPr/>
          <p:nvPr userDrawn="1"/>
        </p:nvGrpSpPr>
        <p:grpSpPr>
          <a:xfrm>
            <a:off x="4084563" y="1277256"/>
            <a:ext cx="7831781" cy="4652735"/>
            <a:chOff x="4527554" y="1398588"/>
            <a:chExt cx="7137394" cy="4240211"/>
          </a:xfrm>
        </p:grpSpPr>
        <p:grpSp>
          <p:nvGrpSpPr>
            <p:cNvPr id="1353" name="Group 1352"/>
            <p:cNvGrpSpPr/>
            <p:nvPr userDrawn="1"/>
          </p:nvGrpSpPr>
          <p:grpSpPr>
            <a:xfrm>
              <a:off x="4527554" y="1398588"/>
              <a:ext cx="7137394" cy="4240211"/>
              <a:chOff x="4527471" y="1398593"/>
              <a:chExt cx="7137264" cy="4240229"/>
            </a:xfrm>
            <a:effectLst/>
          </p:grpSpPr>
          <p:sp>
            <p:nvSpPr>
              <p:cNvPr id="181" name="AutoShape 380"/>
              <p:cNvSpPr>
                <a:spLocks noChangeAspect="1" noChangeArrowheads="1" noTextEdit="1"/>
              </p:cNvSpPr>
              <p:nvPr userDrawn="1"/>
            </p:nvSpPr>
            <p:spPr bwMode="auto">
              <a:xfrm>
                <a:off x="4640179" y="1398593"/>
                <a:ext cx="6913436" cy="398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2" name="Freeform 382"/>
              <p:cNvSpPr>
                <a:spLocks/>
              </p:cNvSpPr>
              <p:nvPr userDrawn="1"/>
            </p:nvSpPr>
            <p:spPr bwMode="auto">
              <a:xfrm>
                <a:off x="5281517" y="1400181"/>
                <a:ext cx="5648222" cy="3940191"/>
              </a:xfrm>
              <a:custGeom>
                <a:avLst/>
                <a:gdLst>
                  <a:gd name="T0" fmla="*/ 4398 w 4571"/>
                  <a:gd name="T1" fmla="*/ 3192 h 3192"/>
                  <a:gd name="T2" fmla="*/ 172 w 4571"/>
                  <a:gd name="T3" fmla="*/ 3192 h 3192"/>
                  <a:gd name="T4" fmla="*/ 0 w 4571"/>
                  <a:gd name="T5" fmla="*/ 3019 h 3192"/>
                  <a:gd name="T6" fmla="*/ 0 w 4571"/>
                  <a:gd name="T7" fmla="*/ 173 h 3192"/>
                  <a:gd name="T8" fmla="*/ 172 w 4571"/>
                  <a:gd name="T9" fmla="*/ 0 h 3192"/>
                  <a:gd name="T10" fmla="*/ 4398 w 4571"/>
                  <a:gd name="T11" fmla="*/ 0 h 3192"/>
                  <a:gd name="T12" fmla="*/ 4571 w 4571"/>
                  <a:gd name="T13" fmla="*/ 173 h 3192"/>
                  <a:gd name="T14" fmla="*/ 4571 w 4571"/>
                  <a:gd name="T15" fmla="*/ 3019 h 3192"/>
                  <a:gd name="T16" fmla="*/ 4398 w 4571"/>
                  <a:gd name="T17" fmla="*/ 3192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71" h="3192">
                    <a:moveTo>
                      <a:pt x="4398" y="3192"/>
                    </a:moveTo>
                    <a:cubicBezTo>
                      <a:pt x="172" y="3192"/>
                      <a:pt x="172" y="3192"/>
                      <a:pt x="172" y="3192"/>
                    </a:cubicBezTo>
                    <a:cubicBezTo>
                      <a:pt x="77" y="3192"/>
                      <a:pt x="0" y="3115"/>
                      <a:pt x="0" y="3019"/>
                    </a:cubicBezTo>
                    <a:cubicBezTo>
                      <a:pt x="0" y="173"/>
                      <a:pt x="0" y="173"/>
                      <a:pt x="0" y="173"/>
                    </a:cubicBezTo>
                    <a:cubicBezTo>
                      <a:pt x="0" y="78"/>
                      <a:pt x="77" y="0"/>
                      <a:pt x="172" y="0"/>
                    </a:cubicBezTo>
                    <a:cubicBezTo>
                      <a:pt x="4398" y="0"/>
                      <a:pt x="4398" y="0"/>
                      <a:pt x="4398" y="0"/>
                    </a:cubicBezTo>
                    <a:cubicBezTo>
                      <a:pt x="4493" y="0"/>
                      <a:pt x="4571" y="78"/>
                      <a:pt x="4571" y="173"/>
                    </a:cubicBezTo>
                    <a:cubicBezTo>
                      <a:pt x="4571" y="3019"/>
                      <a:pt x="4571" y="3019"/>
                      <a:pt x="4571" y="3019"/>
                    </a:cubicBezTo>
                    <a:cubicBezTo>
                      <a:pt x="4571" y="3115"/>
                      <a:pt x="4493" y="3192"/>
                      <a:pt x="4398" y="3192"/>
                    </a:cubicBezTo>
                    <a:close/>
                  </a:path>
                </a:pathLst>
              </a:custGeom>
              <a:solidFill>
                <a:srgbClr val="DAC1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3" name="Freeform 383"/>
              <p:cNvSpPr>
                <a:spLocks/>
              </p:cNvSpPr>
              <p:nvPr userDrawn="1"/>
            </p:nvSpPr>
            <p:spPr bwMode="auto">
              <a:xfrm>
                <a:off x="5300567" y="1419231"/>
                <a:ext cx="5610123" cy="3903680"/>
              </a:xfrm>
              <a:custGeom>
                <a:avLst/>
                <a:gdLst>
                  <a:gd name="T0" fmla="*/ 4540 w 4540"/>
                  <a:gd name="T1" fmla="*/ 3003 h 3161"/>
                  <a:gd name="T2" fmla="*/ 4383 w 4540"/>
                  <a:gd name="T3" fmla="*/ 3161 h 3161"/>
                  <a:gd name="T4" fmla="*/ 157 w 4540"/>
                  <a:gd name="T5" fmla="*/ 3161 h 3161"/>
                  <a:gd name="T6" fmla="*/ 0 w 4540"/>
                  <a:gd name="T7" fmla="*/ 3003 h 3161"/>
                  <a:gd name="T8" fmla="*/ 0 w 4540"/>
                  <a:gd name="T9" fmla="*/ 157 h 3161"/>
                  <a:gd name="T10" fmla="*/ 157 w 4540"/>
                  <a:gd name="T11" fmla="*/ 0 h 3161"/>
                  <a:gd name="T12" fmla="*/ 4383 w 4540"/>
                  <a:gd name="T13" fmla="*/ 0 h 3161"/>
                  <a:gd name="T14" fmla="*/ 4540 w 4540"/>
                  <a:gd name="T15" fmla="*/ 157 h 3161"/>
                  <a:gd name="T16" fmla="*/ 4540 w 4540"/>
                  <a:gd name="T17" fmla="*/ 3003 h 3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0" h="3161">
                    <a:moveTo>
                      <a:pt x="4540" y="3003"/>
                    </a:moveTo>
                    <a:cubicBezTo>
                      <a:pt x="4540" y="3090"/>
                      <a:pt x="4469" y="3161"/>
                      <a:pt x="4383" y="3161"/>
                    </a:cubicBezTo>
                    <a:cubicBezTo>
                      <a:pt x="157" y="3161"/>
                      <a:pt x="157" y="3161"/>
                      <a:pt x="157" y="3161"/>
                    </a:cubicBezTo>
                    <a:cubicBezTo>
                      <a:pt x="71" y="3161"/>
                      <a:pt x="0" y="3090"/>
                      <a:pt x="0" y="3003"/>
                    </a:cubicBezTo>
                    <a:cubicBezTo>
                      <a:pt x="0" y="157"/>
                      <a:pt x="0" y="157"/>
                      <a:pt x="0" y="157"/>
                    </a:cubicBezTo>
                    <a:cubicBezTo>
                      <a:pt x="0" y="71"/>
                      <a:pt x="71" y="0"/>
                      <a:pt x="157" y="0"/>
                    </a:cubicBezTo>
                    <a:cubicBezTo>
                      <a:pt x="4383" y="0"/>
                      <a:pt x="4383" y="0"/>
                      <a:pt x="4383" y="0"/>
                    </a:cubicBezTo>
                    <a:cubicBezTo>
                      <a:pt x="4469" y="0"/>
                      <a:pt x="4540" y="71"/>
                      <a:pt x="4540" y="157"/>
                    </a:cubicBezTo>
                    <a:lnTo>
                      <a:pt x="4540" y="3003"/>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4" name="Freeform 384"/>
              <p:cNvSpPr>
                <a:spLocks/>
              </p:cNvSpPr>
              <p:nvPr userDrawn="1"/>
            </p:nvSpPr>
            <p:spPr bwMode="auto">
              <a:xfrm>
                <a:off x="5305329" y="1423994"/>
                <a:ext cx="5600597" cy="3892566"/>
              </a:xfrm>
              <a:custGeom>
                <a:avLst/>
                <a:gdLst>
                  <a:gd name="T0" fmla="*/ 4379 w 4533"/>
                  <a:gd name="T1" fmla="*/ 3154 h 3154"/>
                  <a:gd name="T2" fmla="*/ 153 w 4533"/>
                  <a:gd name="T3" fmla="*/ 3154 h 3154"/>
                  <a:gd name="T4" fmla="*/ 0 w 4533"/>
                  <a:gd name="T5" fmla="*/ 3000 h 3154"/>
                  <a:gd name="T6" fmla="*/ 0 w 4533"/>
                  <a:gd name="T7" fmla="*/ 154 h 3154"/>
                  <a:gd name="T8" fmla="*/ 153 w 4533"/>
                  <a:gd name="T9" fmla="*/ 0 h 3154"/>
                  <a:gd name="T10" fmla="*/ 4379 w 4533"/>
                  <a:gd name="T11" fmla="*/ 0 h 3154"/>
                  <a:gd name="T12" fmla="*/ 4533 w 4533"/>
                  <a:gd name="T13" fmla="*/ 154 h 3154"/>
                  <a:gd name="T14" fmla="*/ 4533 w 4533"/>
                  <a:gd name="T15" fmla="*/ 3000 h 3154"/>
                  <a:gd name="T16" fmla="*/ 4379 w 4533"/>
                  <a:gd name="T17" fmla="*/ 3154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3" h="3154">
                    <a:moveTo>
                      <a:pt x="4379" y="3154"/>
                    </a:moveTo>
                    <a:cubicBezTo>
                      <a:pt x="153" y="3154"/>
                      <a:pt x="153" y="3154"/>
                      <a:pt x="153" y="3154"/>
                    </a:cubicBezTo>
                    <a:cubicBezTo>
                      <a:pt x="69" y="3154"/>
                      <a:pt x="0" y="3085"/>
                      <a:pt x="0" y="3000"/>
                    </a:cubicBezTo>
                    <a:cubicBezTo>
                      <a:pt x="0" y="154"/>
                      <a:pt x="0" y="154"/>
                      <a:pt x="0" y="154"/>
                    </a:cubicBezTo>
                    <a:cubicBezTo>
                      <a:pt x="0" y="69"/>
                      <a:pt x="69" y="0"/>
                      <a:pt x="153" y="0"/>
                    </a:cubicBezTo>
                    <a:cubicBezTo>
                      <a:pt x="4379" y="0"/>
                      <a:pt x="4379" y="0"/>
                      <a:pt x="4379" y="0"/>
                    </a:cubicBezTo>
                    <a:cubicBezTo>
                      <a:pt x="4464" y="0"/>
                      <a:pt x="4533" y="69"/>
                      <a:pt x="4533" y="154"/>
                    </a:cubicBezTo>
                    <a:cubicBezTo>
                      <a:pt x="4533" y="3000"/>
                      <a:pt x="4533" y="3000"/>
                      <a:pt x="4533" y="3000"/>
                    </a:cubicBezTo>
                    <a:cubicBezTo>
                      <a:pt x="4533" y="3085"/>
                      <a:pt x="4464" y="3154"/>
                      <a:pt x="4379" y="315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5" name="Freeform 385"/>
              <p:cNvSpPr>
                <a:spLocks/>
              </p:cNvSpPr>
              <p:nvPr userDrawn="1"/>
            </p:nvSpPr>
            <p:spPr bwMode="auto">
              <a:xfrm>
                <a:off x="5305329" y="5089547"/>
                <a:ext cx="5600597" cy="227014"/>
              </a:xfrm>
              <a:custGeom>
                <a:avLst/>
                <a:gdLst>
                  <a:gd name="T0" fmla="*/ 0 w 4533"/>
                  <a:gd name="T1" fmla="*/ 0 h 184"/>
                  <a:gd name="T2" fmla="*/ 0 w 4533"/>
                  <a:gd name="T3" fmla="*/ 30 h 184"/>
                  <a:gd name="T4" fmla="*/ 153 w 4533"/>
                  <a:gd name="T5" fmla="*/ 184 h 184"/>
                  <a:gd name="T6" fmla="*/ 4379 w 4533"/>
                  <a:gd name="T7" fmla="*/ 184 h 184"/>
                  <a:gd name="T8" fmla="*/ 4533 w 4533"/>
                  <a:gd name="T9" fmla="*/ 30 h 184"/>
                  <a:gd name="T10" fmla="*/ 4533 w 4533"/>
                  <a:gd name="T11" fmla="*/ 0 h 184"/>
                  <a:gd name="T12" fmla="*/ 0 w 4533"/>
                  <a:gd name="T13" fmla="*/ 0 h 184"/>
                </a:gdLst>
                <a:ahLst/>
                <a:cxnLst>
                  <a:cxn ang="0">
                    <a:pos x="T0" y="T1"/>
                  </a:cxn>
                  <a:cxn ang="0">
                    <a:pos x="T2" y="T3"/>
                  </a:cxn>
                  <a:cxn ang="0">
                    <a:pos x="T4" y="T5"/>
                  </a:cxn>
                  <a:cxn ang="0">
                    <a:pos x="T6" y="T7"/>
                  </a:cxn>
                  <a:cxn ang="0">
                    <a:pos x="T8" y="T9"/>
                  </a:cxn>
                  <a:cxn ang="0">
                    <a:pos x="T10" y="T11"/>
                  </a:cxn>
                  <a:cxn ang="0">
                    <a:pos x="T12" y="T13"/>
                  </a:cxn>
                </a:cxnLst>
                <a:rect l="0" t="0" r="r" b="b"/>
                <a:pathLst>
                  <a:path w="4533" h="184">
                    <a:moveTo>
                      <a:pt x="0" y="0"/>
                    </a:moveTo>
                    <a:cubicBezTo>
                      <a:pt x="0" y="30"/>
                      <a:pt x="0" y="30"/>
                      <a:pt x="0" y="30"/>
                    </a:cubicBezTo>
                    <a:cubicBezTo>
                      <a:pt x="0" y="115"/>
                      <a:pt x="69" y="184"/>
                      <a:pt x="153" y="184"/>
                    </a:cubicBezTo>
                    <a:cubicBezTo>
                      <a:pt x="4379" y="184"/>
                      <a:pt x="4379" y="184"/>
                      <a:pt x="4379" y="184"/>
                    </a:cubicBezTo>
                    <a:cubicBezTo>
                      <a:pt x="4464" y="184"/>
                      <a:pt x="4533" y="115"/>
                      <a:pt x="4533" y="30"/>
                    </a:cubicBezTo>
                    <a:cubicBezTo>
                      <a:pt x="4533" y="0"/>
                      <a:pt x="4533" y="0"/>
                      <a:pt x="4533" y="0"/>
                    </a:cubicBezTo>
                    <a:lnTo>
                      <a:pt x="0" y="0"/>
                    </a:lnTo>
                    <a:close/>
                  </a:path>
                </a:pathLst>
              </a:custGeom>
              <a:solidFill>
                <a:srgbClr val="2222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429" name="Picture 42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607" r="-1630" b="-250766"/>
              <a:stretch>
                <a:fillRect/>
              </a:stretch>
            </p:blipFill>
            <p:spPr bwMode="auto">
              <a:xfrm>
                <a:off x="4527471" y="5276873"/>
                <a:ext cx="7137264" cy="361949"/>
              </a:xfrm>
              <a:custGeom>
                <a:avLst/>
                <a:gdLst>
                  <a:gd name="connsiteX0" fmla="*/ 111121 w 7137394"/>
                  <a:gd name="connsiteY0" fmla="*/ 16107 h 361948"/>
                  <a:gd name="connsiteX1" fmla="*/ 111121 w 7137394"/>
                  <a:gd name="connsiteY1" fmla="*/ 103188 h 361948"/>
                  <a:gd name="connsiteX2" fmla="*/ 732671 w 7137394"/>
                  <a:gd name="connsiteY2" fmla="*/ 103188 h 361948"/>
                  <a:gd name="connsiteX3" fmla="*/ 735009 w 7137394"/>
                  <a:gd name="connsiteY3" fmla="*/ 357186 h 361948"/>
                  <a:gd name="connsiteX4" fmla="*/ 0 w 7137394"/>
                  <a:gd name="connsiteY4" fmla="*/ 357186 h 361948"/>
                  <a:gd name="connsiteX5" fmla="*/ 7024684 w 7137394"/>
                  <a:gd name="connsiteY5" fmla="*/ 15992 h 361948"/>
                  <a:gd name="connsiteX6" fmla="*/ 7137394 w 7137394"/>
                  <a:gd name="connsiteY6" fmla="*/ 361948 h 361948"/>
                  <a:gd name="connsiteX7" fmla="*/ 6402385 w 7137394"/>
                  <a:gd name="connsiteY7" fmla="*/ 361948 h 361948"/>
                  <a:gd name="connsiteX8" fmla="*/ 6402385 w 7137394"/>
                  <a:gd name="connsiteY8" fmla="*/ 103188 h 361948"/>
                  <a:gd name="connsiteX9" fmla="*/ 7024684 w 7137394"/>
                  <a:gd name="connsiteY9" fmla="*/ 103188 h 361948"/>
                  <a:gd name="connsiteX10" fmla="*/ 111121 w 7137394"/>
                  <a:gd name="connsiteY10" fmla="*/ 0 h 361948"/>
                  <a:gd name="connsiteX11" fmla="*/ 7024684 w 7137394"/>
                  <a:gd name="connsiteY11" fmla="*/ 0 h 361948"/>
                  <a:gd name="connsiteX12" fmla="*/ 7024684 w 7137394"/>
                  <a:gd name="connsiteY12" fmla="*/ 15992 h 361948"/>
                  <a:gd name="connsiteX13" fmla="*/ 7023094 w 7137394"/>
                  <a:gd name="connsiteY13" fmla="*/ 11111 h 361948"/>
                  <a:gd name="connsiteX14" fmla="*/ 6402385 w 7137394"/>
                  <a:gd name="connsiteY14" fmla="*/ 93661 h 361948"/>
                  <a:gd name="connsiteX15" fmla="*/ 6402385 w 7137394"/>
                  <a:gd name="connsiteY15" fmla="*/ 103188 h 361948"/>
                  <a:gd name="connsiteX16" fmla="*/ 732671 w 7137394"/>
                  <a:gd name="connsiteY16" fmla="*/ 103188 h 361948"/>
                  <a:gd name="connsiteX17" fmla="*/ 732627 w 7137394"/>
                  <a:gd name="connsiteY17" fmla="*/ 98424 h 361948"/>
                  <a:gd name="connsiteX18" fmla="*/ 114300 w 7137394"/>
                  <a:gd name="connsiteY18" fmla="*/ 6349 h 361948"/>
                  <a:gd name="connsiteX19" fmla="*/ 111121 w 7137394"/>
                  <a:gd name="connsiteY19" fmla="*/ 16107 h 3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7394" h="361948">
                    <a:moveTo>
                      <a:pt x="111121" y="16107"/>
                    </a:moveTo>
                    <a:lnTo>
                      <a:pt x="111121" y="103188"/>
                    </a:lnTo>
                    <a:lnTo>
                      <a:pt x="732671" y="103188"/>
                    </a:lnTo>
                    <a:lnTo>
                      <a:pt x="735009" y="357186"/>
                    </a:lnTo>
                    <a:lnTo>
                      <a:pt x="0" y="357186"/>
                    </a:lnTo>
                    <a:close/>
                    <a:moveTo>
                      <a:pt x="7024684" y="15992"/>
                    </a:moveTo>
                    <a:lnTo>
                      <a:pt x="7137394" y="361948"/>
                    </a:lnTo>
                    <a:lnTo>
                      <a:pt x="6402385" y="361948"/>
                    </a:lnTo>
                    <a:lnTo>
                      <a:pt x="6402385" y="103188"/>
                    </a:lnTo>
                    <a:lnTo>
                      <a:pt x="7024684" y="103188"/>
                    </a:lnTo>
                    <a:close/>
                    <a:moveTo>
                      <a:pt x="111121" y="0"/>
                    </a:moveTo>
                    <a:lnTo>
                      <a:pt x="7024684" y="0"/>
                    </a:lnTo>
                    <a:lnTo>
                      <a:pt x="7024684" y="15992"/>
                    </a:lnTo>
                    <a:lnTo>
                      <a:pt x="7023094" y="11111"/>
                    </a:lnTo>
                    <a:cubicBezTo>
                      <a:pt x="6653208" y="88369"/>
                      <a:pt x="6607171" y="67203"/>
                      <a:pt x="6402385" y="93661"/>
                    </a:cubicBezTo>
                    <a:lnTo>
                      <a:pt x="6402385" y="103188"/>
                    </a:lnTo>
                    <a:lnTo>
                      <a:pt x="732671" y="103188"/>
                    </a:lnTo>
                    <a:lnTo>
                      <a:pt x="732627" y="98424"/>
                    </a:lnTo>
                    <a:cubicBezTo>
                      <a:pt x="527841" y="71966"/>
                      <a:pt x="484186" y="83607"/>
                      <a:pt x="114300" y="6349"/>
                    </a:cubicBezTo>
                    <a:lnTo>
                      <a:pt x="111121" y="16107"/>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1" name="Picture 38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38591" y="5238773"/>
                <a:ext cx="6913437"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Oval 388"/>
              <p:cNvSpPr>
                <a:spLocks noChangeArrowheads="1"/>
              </p:cNvSpPr>
              <p:nvPr userDrawn="1"/>
            </p:nvSpPr>
            <p:spPr bwMode="auto">
              <a:xfrm>
                <a:off x="5284693" y="5338785"/>
                <a:ext cx="57149" cy="11113"/>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7" name="Oval 389"/>
              <p:cNvSpPr>
                <a:spLocks noChangeArrowheads="1"/>
              </p:cNvSpPr>
              <p:nvPr userDrawn="1"/>
            </p:nvSpPr>
            <p:spPr bwMode="auto">
              <a:xfrm>
                <a:off x="5298979" y="5341960"/>
                <a:ext cx="28575" cy="6350"/>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8" name="Oval 390"/>
              <p:cNvSpPr>
                <a:spLocks noChangeArrowheads="1"/>
              </p:cNvSpPr>
              <p:nvPr userDrawn="1"/>
            </p:nvSpPr>
            <p:spPr bwMode="auto">
              <a:xfrm>
                <a:off x="7224582" y="5338785"/>
                <a:ext cx="58737" cy="11113"/>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9" name="Oval 391"/>
              <p:cNvSpPr>
                <a:spLocks noChangeArrowheads="1"/>
              </p:cNvSpPr>
              <p:nvPr userDrawn="1"/>
            </p:nvSpPr>
            <p:spPr bwMode="auto">
              <a:xfrm>
                <a:off x="7238869" y="5341960"/>
                <a:ext cx="30162" cy="6350"/>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90" name="Oval 392"/>
              <p:cNvSpPr>
                <a:spLocks noChangeArrowheads="1"/>
              </p:cNvSpPr>
              <p:nvPr userDrawn="1"/>
            </p:nvSpPr>
            <p:spPr bwMode="auto">
              <a:xfrm>
                <a:off x="8920001" y="5338785"/>
                <a:ext cx="60324" cy="11113"/>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91" name="Oval 393"/>
              <p:cNvSpPr>
                <a:spLocks noChangeArrowheads="1"/>
              </p:cNvSpPr>
              <p:nvPr userDrawn="1"/>
            </p:nvSpPr>
            <p:spPr bwMode="auto">
              <a:xfrm>
                <a:off x="8935876" y="5341960"/>
                <a:ext cx="28575" cy="6350"/>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4" name="Oval 394"/>
              <p:cNvSpPr>
                <a:spLocks noChangeArrowheads="1"/>
              </p:cNvSpPr>
              <p:nvPr userDrawn="1"/>
            </p:nvSpPr>
            <p:spPr bwMode="auto">
              <a:xfrm>
                <a:off x="10850366" y="5338785"/>
                <a:ext cx="58737" cy="11113"/>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5" name="Oval 395"/>
              <p:cNvSpPr>
                <a:spLocks noChangeArrowheads="1"/>
              </p:cNvSpPr>
              <p:nvPr userDrawn="1"/>
            </p:nvSpPr>
            <p:spPr bwMode="auto">
              <a:xfrm>
                <a:off x="10864653" y="5341960"/>
                <a:ext cx="28575" cy="6350"/>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6" name="Freeform 396"/>
              <p:cNvSpPr>
                <a:spLocks/>
              </p:cNvSpPr>
              <p:nvPr userDrawn="1"/>
            </p:nvSpPr>
            <p:spPr bwMode="auto">
              <a:xfrm>
                <a:off x="4716378" y="5299098"/>
                <a:ext cx="6761040" cy="1588"/>
              </a:xfrm>
              <a:custGeom>
                <a:avLst/>
                <a:gdLst>
                  <a:gd name="T0" fmla="*/ 5467 w 5472"/>
                  <a:gd name="T1" fmla="*/ 1 h 1"/>
                  <a:gd name="T2" fmla="*/ 5472 w 5472"/>
                  <a:gd name="T3" fmla="*/ 0 h 1"/>
                  <a:gd name="T4" fmla="*/ 0 w 5472"/>
                  <a:gd name="T5" fmla="*/ 0 h 1"/>
                  <a:gd name="T6" fmla="*/ 5 w 5472"/>
                  <a:gd name="T7" fmla="*/ 1 h 1"/>
                  <a:gd name="T8" fmla="*/ 5467 w 5472"/>
                  <a:gd name="T9" fmla="*/ 1 h 1"/>
                </a:gdLst>
                <a:ahLst/>
                <a:cxnLst>
                  <a:cxn ang="0">
                    <a:pos x="T0" y="T1"/>
                  </a:cxn>
                  <a:cxn ang="0">
                    <a:pos x="T2" y="T3"/>
                  </a:cxn>
                  <a:cxn ang="0">
                    <a:pos x="T4" y="T5"/>
                  </a:cxn>
                  <a:cxn ang="0">
                    <a:pos x="T6" y="T7"/>
                  </a:cxn>
                  <a:cxn ang="0">
                    <a:pos x="T8" y="T9"/>
                  </a:cxn>
                </a:cxnLst>
                <a:rect l="0" t="0" r="r" b="b"/>
                <a:pathLst>
                  <a:path w="5472" h="1">
                    <a:moveTo>
                      <a:pt x="5467" y="1"/>
                    </a:moveTo>
                    <a:cubicBezTo>
                      <a:pt x="5469" y="1"/>
                      <a:pt x="5471" y="0"/>
                      <a:pt x="5472" y="0"/>
                    </a:cubicBezTo>
                    <a:cubicBezTo>
                      <a:pt x="0" y="0"/>
                      <a:pt x="0" y="0"/>
                      <a:pt x="0" y="0"/>
                    </a:cubicBezTo>
                    <a:cubicBezTo>
                      <a:pt x="2" y="0"/>
                      <a:pt x="3" y="1"/>
                      <a:pt x="5" y="1"/>
                    </a:cubicBezTo>
                    <a:lnTo>
                      <a:pt x="5467" y="1"/>
                    </a:lnTo>
                    <a:close/>
                  </a:path>
                </a:pathLst>
              </a:custGeom>
              <a:solidFill>
                <a:srgbClr val="9A8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1421" name="Picture 397"/>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30953" y="5240359"/>
                <a:ext cx="133188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7" name="Oval 398"/>
              <p:cNvSpPr>
                <a:spLocks noChangeArrowheads="1"/>
              </p:cNvSpPr>
              <p:nvPr userDrawn="1"/>
            </p:nvSpPr>
            <p:spPr bwMode="auto">
              <a:xfrm>
                <a:off x="8085011" y="1544645"/>
                <a:ext cx="44449" cy="4445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8" name="Oval 399"/>
              <p:cNvSpPr>
                <a:spLocks noChangeArrowheads="1"/>
              </p:cNvSpPr>
              <p:nvPr userDrawn="1"/>
            </p:nvSpPr>
            <p:spPr bwMode="auto">
              <a:xfrm>
                <a:off x="8096077" y="1555741"/>
                <a:ext cx="22224" cy="22225"/>
              </a:xfrm>
              <a:prstGeom prst="ellipse">
                <a:avLst/>
              </a:pr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9" name="Oval 400"/>
              <p:cNvSpPr>
                <a:spLocks noChangeArrowheads="1"/>
              </p:cNvSpPr>
              <p:nvPr userDrawn="1"/>
            </p:nvSpPr>
            <p:spPr bwMode="auto">
              <a:xfrm>
                <a:off x="8102496" y="1557318"/>
                <a:ext cx="7938" cy="6350"/>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50" name="Oval 401"/>
              <p:cNvSpPr>
                <a:spLocks noChangeArrowheads="1"/>
              </p:cNvSpPr>
              <p:nvPr userDrawn="1"/>
            </p:nvSpPr>
            <p:spPr bwMode="auto">
              <a:xfrm>
                <a:off x="8102601" y="1568451"/>
                <a:ext cx="7938" cy="7938"/>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1351" name="Rectangle 402"/>
            <p:cNvSpPr>
              <a:spLocks noChangeArrowheads="1"/>
            </p:cNvSpPr>
            <p:nvPr userDrawn="1"/>
          </p:nvSpPr>
          <p:spPr bwMode="auto">
            <a:xfrm>
              <a:off x="5503864" y="1689101"/>
              <a:ext cx="5202238" cy="32480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26" name="Picture Placeholder 8"/>
          <p:cNvSpPr>
            <a:spLocks noGrp="1"/>
          </p:cNvSpPr>
          <p:nvPr>
            <p:ph type="pic" sz="quarter" idx="10" hasCustomPrompt="1"/>
          </p:nvPr>
        </p:nvSpPr>
        <p:spPr>
          <a:xfrm>
            <a:off x="5150629" y="1596033"/>
            <a:ext cx="5713584" cy="3564022"/>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335759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t - Vertical">
    <p:bg>
      <p:bgPr>
        <a:solidFill>
          <a:srgbClr val="F7F7F7"/>
        </a:solidFill>
        <a:effectLst/>
      </p:bgPr>
    </p:bg>
    <p:spTree>
      <p:nvGrpSpPr>
        <p:cNvPr id="1" name=""/>
        <p:cNvGrpSpPr/>
        <p:nvPr/>
      </p:nvGrpSpPr>
      <p:grpSpPr>
        <a:xfrm>
          <a:off x="0" y="0"/>
          <a:ext cx="0" cy="0"/>
          <a:chOff x="0" y="0"/>
          <a:chExt cx="0" cy="0"/>
        </a:xfrm>
      </p:grpSpPr>
      <p:grpSp>
        <p:nvGrpSpPr>
          <p:cNvPr id="57" name="Group 56"/>
          <p:cNvGrpSpPr/>
          <p:nvPr userDrawn="1"/>
        </p:nvGrpSpPr>
        <p:grpSpPr>
          <a:xfrm>
            <a:off x="6543324" y="587692"/>
            <a:ext cx="3849726" cy="5682616"/>
            <a:chOff x="1063625" y="116201"/>
            <a:chExt cx="2790825" cy="4119563"/>
          </a:xfrm>
        </p:grpSpPr>
        <p:sp>
          <p:nvSpPr>
            <p:cNvPr id="136" name="Freeform 135"/>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7" name="Freeform 136"/>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noFill/>
            <a:ln w="38100" cap="flat">
              <a:solidFill>
                <a:srgbClr val="F9E5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8" name="Rectangle 137"/>
            <p:cNvSpPr>
              <a:spLocks noChangeArrowheads="1"/>
            </p:cNvSpPr>
            <p:nvPr/>
          </p:nvSpPr>
          <p:spPr bwMode="auto">
            <a:xfrm>
              <a:off x="1208088" y="527364"/>
              <a:ext cx="2519363" cy="33115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fr-FR" dirty="0">
                <a:latin typeface="HelveticaNeue-UltraLight" panose="02000206000000020004" pitchFamily="50"/>
              </a:endParaRPr>
            </a:p>
          </p:txBody>
        </p:sp>
        <p:sp>
          <p:nvSpPr>
            <p:cNvPr id="139" name="Oval 138"/>
            <p:cNvSpPr>
              <a:spLocks noChangeArrowheads="1"/>
            </p:cNvSpPr>
            <p:nvPr/>
          </p:nvSpPr>
          <p:spPr bwMode="auto">
            <a:xfrm>
              <a:off x="2435225" y="306701"/>
              <a:ext cx="47625" cy="4603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0" name="Oval 139"/>
            <p:cNvSpPr>
              <a:spLocks noChangeArrowheads="1"/>
            </p:cNvSpPr>
            <p:nvPr userDrawn="1"/>
          </p:nvSpPr>
          <p:spPr bwMode="auto">
            <a:xfrm>
              <a:off x="2355850" y="3934139"/>
              <a:ext cx="206375" cy="206375"/>
            </a:xfrm>
            <a:prstGeom prst="ellipse">
              <a:avLst/>
            </a:prstGeom>
            <a:solidFill>
              <a:srgbClr val="FFFFFF"/>
            </a:solidFill>
            <a:ln w="9525">
              <a:solidFill>
                <a:srgbClr val="F9E5D7"/>
              </a:solidFill>
              <a:round/>
              <a:headEnd/>
              <a:tailEnd/>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8" name="Picture Placeholder 8"/>
          <p:cNvSpPr>
            <a:spLocks noGrp="1"/>
          </p:cNvSpPr>
          <p:nvPr>
            <p:ph type="pic" sz="quarter" idx="10" hasCustomPrompt="1"/>
          </p:nvPr>
        </p:nvSpPr>
        <p:spPr>
          <a:xfrm>
            <a:off x="6742599" y="1154858"/>
            <a:ext cx="3475265" cy="4567991"/>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2716966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t - Horizontal">
    <p:bg>
      <p:bgPr>
        <a:solidFill>
          <a:srgbClr val="F7F7F7"/>
        </a:solidFill>
        <a:effectLst/>
      </p:bgPr>
    </p:bg>
    <p:spTree>
      <p:nvGrpSpPr>
        <p:cNvPr id="1" name=""/>
        <p:cNvGrpSpPr/>
        <p:nvPr/>
      </p:nvGrpSpPr>
      <p:grpSpPr>
        <a:xfrm>
          <a:off x="0" y="0"/>
          <a:ext cx="0" cy="0"/>
          <a:chOff x="0" y="0"/>
          <a:chExt cx="0" cy="0"/>
        </a:xfrm>
      </p:grpSpPr>
      <p:grpSp>
        <p:nvGrpSpPr>
          <p:cNvPr id="57" name="Group 56"/>
          <p:cNvGrpSpPr/>
          <p:nvPr userDrawn="1"/>
        </p:nvGrpSpPr>
        <p:grpSpPr>
          <a:xfrm rot="5400000">
            <a:off x="6543324" y="587692"/>
            <a:ext cx="3849726" cy="5682616"/>
            <a:chOff x="1063625" y="116201"/>
            <a:chExt cx="2790825" cy="4119563"/>
          </a:xfrm>
        </p:grpSpPr>
        <p:sp>
          <p:nvSpPr>
            <p:cNvPr id="136" name="Freeform 135"/>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7" name="Freeform 136"/>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noFill/>
            <a:ln w="38100" cap="flat">
              <a:solidFill>
                <a:srgbClr val="F9E5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8" name="Rectangle 137"/>
            <p:cNvSpPr>
              <a:spLocks noChangeArrowheads="1"/>
            </p:cNvSpPr>
            <p:nvPr/>
          </p:nvSpPr>
          <p:spPr bwMode="auto">
            <a:xfrm>
              <a:off x="1208088" y="527364"/>
              <a:ext cx="2519363" cy="33115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fr-FR" dirty="0">
                <a:latin typeface="HelveticaNeue-UltraLight" panose="02000206000000020004" pitchFamily="50"/>
              </a:endParaRPr>
            </a:p>
          </p:txBody>
        </p:sp>
        <p:sp>
          <p:nvSpPr>
            <p:cNvPr id="139" name="Oval 138"/>
            <p:cNvSpPr>
              <a:spLocks noChangeArrowheads="1"/>
            </p:cNvSpPr>
            <p:nvPr/>
          </p:nvSpPr>
          <p:spPr bwMode="auto">
            <a:xfrm>
              <a:off x="2435225" y="306701"/>
              <a:ext cx="47625" cy="4603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0" name="Oval 139"/>
            <p:cNvSpPr>
              <a:spLocks noChangeArrowheads="1"/>
            </p:cNvSpPr>
            <p:nvPr userDrawn="1"/>
          </p:nvSpPr>
          <p:spPr bwMode="auto">
            <a:xfrm>
              <a:off x="2355850" y="3934139"/>
              <a:ext cx="206375" cy="206375"/>
            </a:xfrm>
            <a:prstGeom prst="ellipse">
              <a:avLst/>
            </a:prstGeom>
            <a:solidFill>
              <a:srgbClr val="FFFFFF"/>
            </a:solidFill>
            <a:ln w="9525">
              <a:solidFill>
                <a:srgbClr val="F9E5D7"/>
              </a:solidFill>
              <a:round/>
              <a:headEnd/>
              <a:tailEnd/>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8" name="Picture Placeholder 8"/>
          <p:cNvSpPr>
            <a:spLocks noGrp="1"/>
          </p:cNvSpPr>
          <p:nvPr>
            <p:ph type="pic" sz="quarter" idx="10" hasCustomPrompt="1"/>
          </p:nvPr>
        </p:nvSpPr>
        <p:spPr>
          <a:xfrm>
            <a:off x="6174337" y="1703412"/>
            <a:ext cx="4567991" cy="3475265"/>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3012224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watch">
    <p:bg>
      <p:bgPr>
        <a:solidFill>
          <a:srgbClr val="F7F7F7"/>
        </a:solidFill>
        <a:effectLst/>
      </p:bgPr>
    </p:bg>
    <p:spTree>
      <p:nvGrpSpPr>
        <p:cNvPr id="1" name=""/>
        <p:cNvGrpSpPr/>
        <p:nvPr/>
      </p:nvGrpSpPr>
      <p:grpSpPr>
        <a:xfrm>
          <a:off x="0" y="0"/>
          <a:ext cx="0" cy="0"/>
          <a:chOff x="0" y="0"/>
          <a:chExt cx="0" cy="0"/>
        </a:xfrm>
      </p:grpSpPr>
      <p:sp>
        <p:nvSpPr>
          <p:cNvPr id="4" name="Freeform 5"/>
          <p:cNvSpPr>
            <a:spLocks/>
          </p:cNvSpPr>
          <p:nvPr userDrawn="1"/>
        </p:nvSpPr>
        <p:spPr bwMode="auto">
          <a:xfrm>
            <a:off x="7101695" y="780836"/>
            <a:ext cx="2336627" cy="1130912"/>
          </a:xfrm>
          <a:custGeom>
            <a:avLst/>
            <a:gdLst>
              <a:gd name="T0" fmla="*/ 917 w 917"/>
              <a:gd name="T1" fmla="*/ 445 h 445"/>
              <a:gd name="T2" fmla="*/ 790 w 917"/>
              <a:gd name="T3" fmla="*/ 126 h 445"/>
              <a:gd name="T4" fmla="*/ 707 w 917"/>
              <a:gd name="T5" fmla="*/ 30 h 445"/>
              <a:gd name="T6" fmla="*/ 210 w 917"/>
              <a:gd name="T7" fmla="*/ 30 h 445"/>
              <a:gd name="T8" fmla="*/ 127 w 917"/>
              <a:gd name="T9" fmla="*/ 126 h 445"/>
              <a:gd name="T10" fmla="*/ 0 w 917"/>
              <a:gd name="T11" fmla="*/ 445 h 445"/>
              <a:gd name="T12" fmla="*/ 917 w 917"/>
              <a:gd name="T13" fmla="*/ 445 h 445"/>
            </a:gdLst>
            <a:ahLst/>
            <a:cxnLst>
              <a:cxn ang="0">
                <a:pos x="T0" y="T1"/>
              </a:cxn>
              <a:cxn ang="0">
                <a:pos x="T2" y="T3"/>
              </a:cxn>
              <a:cxn ang="0">
                <a:pos x="T4" y="T5"/>
              </a:cxn>
              <a:cxn ang="0">
                <a:pos x="T6" y="T7"/>
              </a:cxn>
              <a:cxn ang="0">
                <a:pos x="T8" y="T9"/>
              </a:cxn>
              <a:cxn ang="0">
                <a:pos x="T10" y="T11"/>
              </a:cxn>
              <a:cxn ang="0">
                <a:pos x="T12" y="T13"/>
              </a:cxn>
            </a:cxnLst>
            <a:rect l="0" t="0" r="r" b="b"/>
            <a:pathLst>
              <a:path w="917" h="445">
                <a:moveTo>
                  <a:pt x="917" y="445"/>
                </a:moveTo>
                <a:cubicBezTo>
                  <a:pt x="819" y="397"/>
                  <a:pt x="813" y="348"/>
                  <a:pt x="790" y="126"/>
                </a:cubicBezTo>
                <a:cubicBezTo>
                  <a:pt x="783" y="61"/>
                  <a:pt x="779" y="43"/>
                  <a:pt x="707" y="30"/>
                </a:cubicBezTo>
                <a:cubicBezTo>
                  <a:pt x="553" y="2"/>
                  <a:pt x="374" y="0"/>
                  <a:pt x="210" y="30"/>
                </a:cubicBezTo>
                <a:cubicBezTo>
                  <a:pt x="138" y="43"/>
                  <a:pt x="134" y="61"/>
                  <a:pt x="127" y="126"/>
                </a:cubicBezTo>
                <a:cubicBezTo>
                  <a:pt x="105" y="348"/>
                  <a:pt x="98" y="397"/>
                  <a:pt x="0" y="445"/>
                </a:cubicBezTo>
                <a:cubicBezTo>
                  <a:pt x="290" y="445"/>
                  <a:pt x="628" y="445"/>
                  <a:pt x="917" y="445"/>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 name="Freeform 6"/>
          <p:cNvSpPr>
            <a:spLocks/>
          </p:cNvSpPr>
          <p:nvPr userDrawn="1"/>
        </p:nvSpPr>
        <p:spPr bwMode="auto">
          <a:xfrm>
            <a:off x="7101695" y="5023023"/>
            <a:ext cx="2336627" cy="1130912"/>
          </a:xfrm>
          <a:custGeom>
            <a:avLst/>
            <a:gdLst>
              <a:gd name="T0" fmla="*/ 917 w 917"/>
              <a:gd name="T1" fmla="*/ 0 h 445"/>
              <a:gd name="T2" fmla="*/ 790 w 917"/>
              <a:gd name="T3" fmla="*/ 319 h 445"/>
              <a:gd name="T4" fmla="*/ 707 w 917"/>
              <a:gd name="T5" fmla="*/ 415 h 445"/>
              <a:gd name="T6" fmla="*/ 210 w 917"/>
              <a:gd name="T7" fmla="*/ 415 h 445"/>
              <a:gd name="T8" fmla="*/ 127 w 917"/>
              <a:gd name="T9" fmla="*/ 319 h 445"/>
              <a:gd name="T10" fmla="*/ 0 w 917"/>
              <a:gd name="T11" fmla="*/ 0 h 445"/>
              <a:gd name="T12" fmla="*/ 917 w 917"/>
              <a:gd name="T13" fmla="*/ 0 h 445"/>
            </a:gdLst>
            <a:ahLst/>
            <a:cxnLst>
              <a:cxn ang="0">
                <a:pos x="T0" y="T1"/>
              </a:cxn>
              <a:cxn ang="0">
                <a:pos x="T2" y="T3"/>
              </a:cxn>
              <a:cxn ang="0">
                <a:pos x="T4" y="T5"/>
              </a:cxn>
              <a:cxn ang="0">
                <a:pos x="T6" y="T7"/>
              </a:cxn>
              <a:cxn ang="0">
                <a:pos x="T8" y="T9"/>
              </a:cxn>
              <a:cxn ang="0">
                <a:pos x="T10" y="T11"/>
              </a:cxn>
              <a:cxn ang="0">
                <a:pos x="T12" y="T13"/>
              </a:cxn>
            </a:cxnLst>
            <a:rect l="0" t="0" r="r" b="b"/>
            <a:pathLst>
              <a:path w="917" h="445">
                <a:moveTo>
                  <a:pt x="917" y="0"/>
                </a:moveTo>
                <a:cubicBezTo>
                  <a:pt x="819" y="48"/>
                  <a:pt x="813" y="97"/>
                  <a:pt x="790" y="319"/>
                </a:cubicBezTo>
                <a:cubicBezTo>
                  <a:pt x="783" y="384"/>
                  <a:pt x="779" y="402"/>
                  <a:pt x="707" y="415"/>
                </a:cubicBezTo>
                <a:cubicBezTo>
                  <a:pt x="553" y="443"/>
                  <a:pt x="374" y="445"/>
                  <a:pt x="210" y="415"/>
                </a:cubicBezTo>
                <a:cubicBezTo>
                  <a:pt x="138" y="402"/>
                  <a:pt x="134" y="384"/>
                  <a:pt x="127" y="319"/>
                </a:cubicBezTo>
                <a:cubicBezTo>
                  <a:pt x="105" y="97"/>
                  <a:pt x="98" y="48"/>
                  <a:pt x="0" y="0"/>
                </a:cubicBezTo>
                <a:cubicBezTo>
                  <a:pt x="290" y="0"/>
                  <a:pt x="628" y="0"/>
                  <a:pt x="917"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6" name="Freeform 7"/>
          <p:cNvSpPr>
            <a:spLocks/>
          </p:cNvSpPr>
          <p:nvPr userDrawn="1"/>
        </p:nvSpPr>
        <p:spPr bwMode="auto">
          <a:xfrm>
            <a:off x="6857002" y="1835678"/>
            <a:ext cx="2824745" cy="3258345"/>
          </a:xfrm>
          <a:custGeom>
            <a:avLst/>
            <a:gdLst>
              <a:gd name="T0" fmla="*/ 918 w 1109"/>
              <a:gd name="T1" fmla="*/ 1282 h 1282"/>
              <a:gd name="T2" fmla="*/ 192 w 1109"/>
              <a:gd name="T3" fmla="*/ 1282 h 1282"/>
              <a:gd name="T4" fmla="*/ 0 w 1109"/>
              <a:gd name="T5" fmla="*/ 1091 h 1282"/>
              <a:gd name="T6" fmla="*/ 0 w 1109"/>
              <a:gd name="T7" fmla="*/ 192 h 1282"/>
              <a:gd name="T8" fmla="*/ 192 w 1109"/>
              <a:gd name="T9" fmla="*/ 0 h 1282"/>
              <a:gd name="T10" fmla="*/ 918 w 1109"/>
              <a:gd name="T11" fmla="*/ 0 h 1282"/>
              <a:gd name="T12" fmla="*/ 1109 w 1109"/>
              <a:gd name="T13" fmla="*/ 192 h 1282"/>
              <a:gd name="T14" fmla="*/ 1109 w 1109"/>
              <a:gd name="T15" fmla="*/ 1091 h 1282"/>
              <a:gd name="T16" fmla="*/ 918 w 1109"/>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9" h="1282">
                <a:moveTo>
                  <a:pt x="918" y="1282"/>
                </a:moveTo>
                <a:cubicBezTo>
                  <a:pt x="192" y="1282"/>
                  <a:pt x="192" y="1282"/>
                  <a:pt x="192" y="1282"/>
                </a:cubicBezTo>
                <a:cubicBezTo>
                  <a:pt x="86" y="1282"/>
                  <a:pt x="0" y="1197"/>
                  <a:pt x="0" y="1091"/>
                </a:cubicBezTo>
                <a:cubicBezTo>
                  <a:pt x="0" y="192"/>
                  <a:pt x="0" y="192"/>
                  <a:pt x="0" y="192"/>
                </a:cubicBezTo>
                <a:cubicBezTo>
                  <a:pt x="0" y="86"/>
                  <a:pt x="86" y="0"/>
                  <a:pt x="192" y="0"/>
                </a:cubicBezTo>
                <a:cubicBezTo>
                  <a:pt x="918" y="0"/>
                  <a:pt x="918" y="0"/>
                  <a:pt x="918" y="0"/>
                </a:cubicBezTo>
                <a:cubicBezTo>
                  <a:pt x="1024" y="0"/>
                  <a:pt x="1109" y="86"/>
                  <a:pt x="1109" y="192"/>
                </a:cubicBezTo>
                <a:cubicBezTo>
                  <a:pt x="1109" y="1091"/>
                  <a:pt x="1109" y="1091"/>
                  <a:pt x="1109" y="1091"/>
                </a:cubicBezTo>
                <a:cubicBezTo>
                  <a:pt x="1109" y="1197"/>
                  <a:pt x="1024" y="1282"/>
                  <a:pt x="918" y="1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7" name="Freeform 8"/>
          <p:cNvSpPr>
            <a:spLocks/>
          </p:cNvSpPr>
          <p:nvPr userDrawn="1"/>
        </p:nvSpPr>
        <p:spPr bwMode="auto">
          <a:xfrm>
            <a:off x="9582855" y="2582434"/>
            <a:ext cx="237086" cy="559117"/>
          </a:xfrm>
          <a:custGeom>
            <a:avLst/>
            <a:gdLst>
              <a:gd name="T0" fmla="*/ 92 w 93"/>
              <a:gd name="T1" fmla="*/ 111 h 220"/>
              <a:gd name="T2" fmla="*/ 92 w 93"/>
              <a:gd name="T3" fmla="*/ 108 h 220"/>
              <a:gd name="T4" fmla="*/ 93 w 93"/>
              <a:gd name="T5" fmla="*/ 108 h 220"/>
              <a:gd name="T6" fmla="*/ 63 w 93"/>
              <a:gd name="T7" fmla="*/ 0 h 220"/>
              <a:gd name="T8" fmla="*/ 47 w 93"/>
              <a:gd name="T9" fmla="*/ 0 h 220"/>
              <a:gd name="T10" fmla="*/ 24 w 93"/>
              <a:gd name="T11" fmla="*/ 14 h 220"/>
              <a:gd name="T12" fmla="*/ 8 w 93"/>
              <a:gd name="T13" fmla="*/ 43 h 220"/>
              <a:gd name="T14" fmla="*/ 0 w 93"/>
              <a:gd name="T15" fmla="*/ 71 h 220"/>
              <a:gd name="T16" fmla="*/ 0 w 93"/>
              <a:gd name="T17" fmla="*/ 109 h 220"/>
              <a:gd name="T18" fmla="*/ 0 w 93"/>
              <a:gd name="T19" fmla="*/ 109 h 220"/>
              <a:gd name="T20" fmla="*/ 0 w 93"/>
              <a:gd name="T21" fmla="*/ 148 h 220"/>
              <a:gd name="T22" fmla="*/ 8 w 93"/>
              <a:gd name="T23" fmla="*/ 176 h 220"/>
              <a:gd name="T24" fmla="*/ 23 w 93"/>
              <a:gd name="T25" fmla="*/ 206 h 220"/>
              <a:gd name="T26" fmla="*/ 47 w 93"/>
              <a:gd name="T27" fmla="*/ 220 h 220"/>
              <a:gd name="T28" fmla="*/ 63 w 93"/>
              <a:gd name="T29" fmla="*/ 220 h 220"/>
              <a:gd name="T30" fmla="*/ 93 w 93"/>
              <a:gd name="T31" fmla="*/ 112 h 220"/>
              <a:gd name="T32" fmla="*/ 92 w 93"/>
              <a:gd name="T33" fmla="*/ 112 h 220"/>
              <a:gd name="T34" fmla="*/ 92 w 93"/>
              <a:gd name="T35" fmla="*/ 1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220">
                <a:moveTo>
                  <a:pt x="92" y="111"/>
                </a:moveTo>
                <a:cubicBezTo>
                  <a:pt x="92" y="111"/>
                  <a:pt x="92" y="108"/>
                  <a:pt x="92" y="108"/>
                </a:cubicBezTo>
                <a:cubicBezTo>
                  <a:pt x="93" y="108"/>
                  <a:pt x="93" y="108"/>
                  <a:pt x="93" y="108"/>
                </a:cubicBezTo>
                <a:cubicBezTo>
                  <a:pt x="92" y="28"/>
                  <a:pt x="93" y="0"/>
                  <a:pt x="63" y="0"/>
                </a:cubicBezTo>
                <a:cubicBezTo>
                  <a:pt x="47" y="0"/>
                  <a:pt x="47" y="0"/>
                  <a:pt x="47" y="0"/>
                </a:cubicBez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48"/>
                  <a:pt x="0" y="148"/>
                  <a:pt x="0" y="148"/>
                </a:cubicBezTo>
                <a:cubicBezTo>
                  <a:pt x="0" y="158"/>
                  <a:pt x="4" y="167"/>
                  <a:pt x="8" y="176"/>
                </a:cubicBezTo>
                <a:cubicBezTo>
                  <a:pt x="23" y="206"/>
                  <a:pt x="23" y="206"/>
                  <a:pt x="23" y="206"/>
                </a:cubicBezTo>
                <a:cubicBezTo>
                  <a:pt x="27" y="214"/>
                  <a:pt x="37" y="220"/>
                  <a:pt x="47" y="220"/>
                </a:cubicBezTo>
                <a:cubicBezTo>
                  <a:pt x="63" y="220"/>
                  <a:pt x="63" y="220"/>
                  <a:pt x="63" y="220"/>
                </a:cubicBezTo>
                <a:cubicBezTo>
                  <a:pt x="93" y="220"/>
                  <a:pt x="92" y="192"/>
                  <a:pt x="93" y="112"/>
                </a:cubicBezTo>
                <a:cubicBezTo>
                  <a:pt x="92" y="112"/>
                  <a:pt x="92" y="112"/>
                  <a:pt x="92" y="112"/>
                </a:cubicBezTo>
                <a:cubicBezTo>
                  <a:pt x="92" y="108"/>
                  <a:pt x="92" y="111"/>
                  <a:pt x="92" y="111"/>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0" name="Freeform 9"/>
          <p:cNvSpPr>
            <a:spLocks/>
          </p:cNvSpPr>
          <p:nvPr userDrawn="1"/>
        </p:nvSpPr>
        <p:spPr bwMode="auto">
          <a:xfrm>
            <a:off x="9736264" y="2582434"/>
            <a:ext cx="83677" cy="559117"/>
          </a:xfrm>
          <a:custGeom>
            <a:avLst/>
            <a:gdLst>
              <a:gd name="T0" fmla="*/ 33 w 33"/>
              <a:gd name="T1" fmla="*/ 108 h 220"/>
              <a:gd name="T2" fmla="*/ 3 w 33"/>
              <a:gd name="T3" fmla="*/ 0 h 220"/>
              <a:gd name="T4" fmla="*/ 0 w 33"/>
              <a:gd name="T5" fmla="*/ 0 h 220"/>
              <a:gd name="T6" fmla="*/ 0 w 33"/>
              <a:gd name="T7" fmla="*/ 220 h 220"/>
              <a:gd name="T8" fmla="*/ 3 w 33"/>
              <a:gd name="T9" fmla="*/ 220 h 220"/>
              <a:gd name="T10" fmla="*/ 33 w 33"/>
              <a:gd name="T11" fmla="*/ 112 h 220"/>
              <a:gd name="T12" fmla="*/ 32 w 33"/>
              <a:gd name="T13" fmla="*/ 112 h 220"/>
              <a:gd name="T14" fmla="*/ 32 w 33"/>
              <a:gd name="T15" fmla="*/ 111 h 220"/>
              <a:gd name="T16" fmla="*/ 32 w 33"/>
              <a:gd name="T17" fmla="*/ 108 h 220"/>
              <a:gd name="T18" fmla="*/ 33 w 33"/>
              <a:gd name="T19" fmla="*/ 1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20">
                <a:moveTo>
                  <a:pt x="33" y="108"/>
                </a:moveTo>
                <a:cubicBezTo>
                  <a:pt x="32" y="28"/>
                  <a:pt x="33" y="0"/>
                  <a:pt x="3" y="0"/>
                </a:cubicBezTo>
                <a:cubicBezTo>
                  <a:pt x="0" y="0"/>
                  <a:pt x="0" y="0"/>
                  <a:pt x="0" y="0"/>
                </a:cubicBezTo>
                <a:cubicBezTo>
                  <a:pt x="0" y="220"/>
                  <a:pt x="0" y="220"/>
                  <a:pt x="0" y="220"/>
                </a:cubicBezTo>
                <a:cubicBezTo>
                  <a:pt x="3" y="220"/>
                  <a:pt x="3" y="220"/>
                  <a:pt x="3" y="220"/>
                </a:cubicBezTo>
                <a:cubicBezTo>
                  <a:pt x="33" y="220"/>
                  <a:pt x="32" y="192"/>
                  <a:pt x="33" y="112"/>
                </a:cubicBezTo>
                <a:cubicBezTo>
                  <a:pt x="32" y="112"/>
                  <a:pt x="32" y="112"/>
                  <a:pt x="32" y="112"/>
                </a:cubicBezTo>
                <a:cubicBezTo>
                  <a:pt x="32" y="108"/>
                  <a:pt x="32" y="111"/>
                  <a:pt x="32" y="111"/>
                </a:cubicBezTo>
                <a:cubicBezTo>
                  <a:pt x="32" y="111"/>
                  <a:pt x="32" y="108"/>
                  <a:pt x="32" y="108"/>
                </a:cubicBezTo>
                <a:lnTo>
                  <a:pt x="33" y="108"/>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1" name="Freeform 10"/>
          <p:cNvSpPr>
            <a:spLocks/>
          </p:cNvSpPr>
          <p:nvPr userDrawn="1"/>
        </p:nvSpPr>
        <p:spPr bwMode="auto">
          <a:xfrm>
            <a:off x="9582855" y="2582434"/>
            <a:ext cx="237086" cy="277657"/>
          </a:xfrm>
          <a:custGeom>
            <a:avLst/>
            <a:gdLst>
              <a:gd name="T0" fmla="*/ 47 w 93"/>
              <a:gd name="T1" fmla="*/ 0 h 109"/>
              <a:gd name="T2" fmla="*/ 24 w 93"/>
              <a:gd name="T3" fmla="*/ 14 h 109"/>
              <a:gd name="T4" fmla="*/ 8 w 93"/>
              <a:gd name="T5" fmla="*/ 43 h 109"/>
              <a:gd name="T6" fmla="*/ 0 w 93"/>
              <a:gd name="T7" fmla="*/ 71 h 109"/>
              <a:gd name="T8" fmla="*/ 0 w 93"/>
              <a:gd name="T9" fmla="*/ 109 h 109"/>
              <a:gd name="T10" fmla="*/ 0 w 93"/>
              <a:gd name="T11" fmla="*/ 109 h 109"/>
              <a:gd name="T12" fmla="*/ 0 w 93"/>
              <a:gd name="T13" fmla="*/ 108 h 109"/>
              <a:gd name="T14" fmla="*/ 93 w 93"/>
              <a:gd name="T15" fmla="*/ 108 h 109"/>
              <a:gd name="T16" fmla="*/ 63 w 93"/>
              <a:gd name="T17" fmla="*/ 0 h 109"/>
              <a:gd name="T18" fmla="*/ 47 w 93"/>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9">
                <a:moveTo>
                  <a:pt x="47" y="0"/>
                </a:move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08"/>
                  <a:pt x="0" y="108"/>
                  <a:pt x="0" y="108"/>
                </a:cubicBezTo>
                <a:cubicBezTo>
                  <a:pt x="93" y="108"/>
                  <a:pt x="93" y="108"/>
                  <a:pt x="93" y="108"/>
                </a:cubicBezTo>
                <a:cubicBezTo>
                  <a:pt x="92" y="28"/>
                  <a:pt x="93" y="0"/>
                  <a:pt x="63" y="0"/>
                </a:cubicBezTo>
                <a:lnTo>
                  <a:pt x="47" y="0"/>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2" name="Freeform 11"/>
          <p:cNvSpPr>
            <a:spLocks/>
          </p:cNvSpPr>
          <p:nvPr userDrawn="1"/>
        </p:nvSpPr>
        <p:spPr bwMode="auto">
          <a:xfrm>
            <a:off x="9643711" y="3551063"/>
            <a:ext cx="72267" cy="851987"/>
          </a:xfrm>
          <a:custGeom>
            <a:avLst/>
            <a:gdLst>
              <a:gd name="T0" fmla="*/ 24 w 28"/>
              <a:gd name="T1" fmla="*/ 4 h 335"/>
              <a:gd name="T2" fmla="*/ 12 w 28"/>
              <a:gd name="T3" fmla="*/ 8 h 335"/>
              <a:gd name="T4" fmla="*/ 5 w 28"/>
              <a:gd name="T5" fmla="*/ 31 h 335"/>
              <a:gd name="T6" fmla="*/ 0 w 28"/>
              <a:gd name="T7" fmla="*/ 60 h 335"/>
              <a:gd name="T8" fmla="*/ 0 w 28"/>
              <a:gd name="T9" fmla="*/ 275 h 335"/>
              <a:gd name="T10" fmla="*/ 5 w 28"/>
              <a:gd name="T11" fmla="*/ 304 h 335"/>
              <a:gd name="T12" fmla="*/ 12 w 28"/>
              <a:gd name="T13" fmla="*/ 327 h 335"/>
              <a:gd name="T14" fmla="*/ 24 w 28"/>
              <a:gd name="T15" fmla="*/ 331 h 335"/>
              <a:gd name="T16" fmla="*/ 28 w 28"/>
              <a:gd name="T17" fmla="*/ 320 h 335"/>
              <a:gd name="T18" fmla="*/ 28 w 28"/>
              <a:gd name="T19" fmla="*/ 15 h 335"/>
              <a:gd name="T20" fmla="*/ 24 w 28"/>
              <a:gd name="T21" fmla="*/ 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35">
                <a:moveTo>
                  <a:pt x="24" y="4"/>
                </a:moveTo>
                <a:cubicBezTo>
                  <a:pt x="19" y="0"/>
                  <a:pt x="13" y="2"/>
                  <a:pt x="12" y="8"/>
                </a:cubicBezTo>
                <a:cubicBezTo>
                  <a:pt x="5" y="31"/>
                  <a:pt x="5" y="31"/>
                  <a:pt x="5" y="31"/>
                </a:cubicBezTo>
                <a:cubicBezTo>
                  <a:pt x="2" y="41"/>
                  <a:pt x="0" y="50"/>
                  <a:pt x="0" y="60"/>
                </a:cubicBezTo>
                <a:cubicBezTo>
                  <a:pt x="0" y="275"/>
                  <a:pt x="0" y="275"/>
                  <a:pt x="0" y="275"/>
                </a:cubicBezTo>
                <a:cubicBezTo>
                  <a:pt x="0" y="285"/>
                  <a:pt x="2" y="294"/>
                  <a:pt x="5" y="304"/>
                </a:cubicBezTo>
                <a:cubicBezTo>
                  <a:pt x="12" y="327"/>
                  <a:pt x="12" y="327"/>
                  <a:pt x="12" y="327"/>
                </a:cubicBezTo>
                <a:cubicBezTo>
                  <a:pt x="13" y="333"/>
                  <a:pt x="19" y="335"/>
                  <a:pt x="24" y="331"/>
                </a:cubicBezTo>
                <a:cubicBezTo>
                  <a:pt x="27" y="329"/>
                  <a:pt x="28" y="325"/>
                  <a:pt x="28" y="320"/>
                </a:cubicBezTo>
                <a:cubicBezTo>
                  <a:pt x="28" y="15"/>
                  <a:pt x="28" y="15"/>
                  <a:pt x="28" y="15"/>
                </a:cubicBezTo>
                <a:cubicBezTo>
                  <a:pt x="28" y="10"/>
                  <a:pt x="27" y="6"/>
                  <a:pt x="24"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 name="Freeform 12"/>
          <p:cNvSpPr>
            <a:spLocks/>
          </p:cNvSpPr>
          <p:nvPr userDrawn="1"/>
        </p:nvSpPr>
        <p:spPr bwMode="auto">
          <a:xfrm>
            <a:off x="9736264" y="2582434"/>
            <a:ext cx="83677" cy="275121"/>
          </a:xfrm>
          <a:custGeom>
            <a:avLst/>
            <a:gdLst>
              <a:gd name="T0" fmla="*/ 33 w 33"/>
              <a:gd name="T1" fmla="*/ 108 h 108"/>
              <a:gd name="T2" fmla="*/ 3 w 33"/>
              <a:gd name="T3" fmla="*/ 0 h 108"/>
              <a:gd name="T4" fmla="*/ 0 w 33"/>
              <a:gd name="T5" fmla="*/ 0 h 108"/>
              <a:gd name="T6" fmla="*/ 0 w 33"/>
              <a:gd name="T7" fmla="*/ 108 h 108"/>
              <a:gd name="T8" fmla="*/ 33 w 33"/>
              <a:gd name="T9" fmla="*/ 108 h 108"/>
            </a:gdLst>
            <a:ahLst/>
            <a:cxnLst>
              <a:cxn ang="0">
                <a:pos x="T0" y="T1"/>
              </a:cxn>
              <a:cxn ang="0">
                <a:pos x="T2" y="T3"/>
              </a:cxn>
              <a:cxn ang="0">
                <a:pos x="T4" y="T5"/>
              </a:cxn>
              <a:cxn ang="0">
                <a:pos x="T6" y="T7"/>
              </a:cxn>
              <a:cxn ang="0">
                <a:pos x="T8" y="T9"/>
              </a:cxn>
            </a:cxnLst>
            <a:rect l="0" t="0" r="r" b="b"/>
            <a:pathLst>
              <a:path w="33" h="108">
                <a:moveTo>
                  <a:pt x="33" y="108"/>
                </a:moveTo>
                <a:cubicBezTo>
                  <a:pt x="32" y="28"/>
                  <a:pt x="33" y="0"/>
                  <a:pt x="3" y="0"/>
                </a:cubicBezTo>
                <a:cubicBezTo>
                  <a:pt x="0" y="0"/>
                  <a:pt x="0" y="0"/>
                  <a:pt x="0" y="0"/>
                </a:cubicBezTo>
                <a:cubicBezTo>
                  <a:pt x="0" y="108"/>
                  <a:pt x="0" y="108"/>
                  <a:pt x="0" y="108"/>
                </a:cubicBezTo>
                <a:lnTo>
                  <a:pt x="33" y="108"/>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 name="Freeform 13"/>
          <p:cNvSpPr>
            <a:spLocks/>
          </p:cNvSpPr>
          <p:nvPr userDrawn="1"/>
        </p:nvSpPr>
        <p:spPr bwMode="auto">
          <a:xfrm>
            <a:off x="9643711" y="3551063"/>
            <a:ext cx="72267" cy="424726"/>
          </a:xfrm>
          <a:custGeom>
            <a:avLst/>
            <a:gdLst>
              <a:gd name="T0" fmla="*/ 24 w 28"/>
              <a:gd name="T1" fmla="*/ 4 h 167"/>
              <a:gd name="T2" fmla="*/ 12 w 28"/>
              <a:gd name="T3" fmla="*/ 8 h 167"/>
              <a:gd name="T4" fmla="*/ 5 w 28"/>
              <a:gd name="T5" fmla="*/ 31 h 167"/>
              <a:gd name="T6" fmla="*/ 0 w 28"/>
              <a:gd name="T7" fmla="*/ 60 h 167"/>
              <a:gd name="T8" fmla="*/ 0 w 28"/>
              <a:gd name="T9" fmla="*/ 167 h 167"/>
              <a:gd name="T10" fmla="*/ 28 w 28"/>
              <a:gd name="T11" fmla="*/ 167 h 167"/>
              <a:gd name="T12" fmla="*/ 28 w 28"/>
              <a:gd name="T13" fmla="*/ 15 h 167"/>
              <a:gd name="T14" fmla="*/ 24 w 28"/>
              <a:gd name="T15" fmla="*/ 4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67">
                <a:moveTo>
                  <a:pt x="24" y="4"/>
                </a:moveTo>
                <a:cubicBezTo>
                  <a:pt x="19" y="0"/>
                  <a:pt x="13" y="2"/>
                  <a:pt x="12" y="8"/>
                </a:cubicBezTo>
                <a:cubicBezTo>
                  <a:pt x="5" y="31"/>
                  <a:pt x="5" y="31"/>
                  <a:pt x="5" y="31"/>
                </a:cubicBezTo>
                <a:cubicBezTo>
                  <a:pt x="2" y="41"/>
                  <a:pt x="0" y="50"/>
                  <a:pt x="0" y="60"/>
                </a:cubicBezTo>
                <a:cubicBezTo>
                  <a:pt x="0" y="167"/>
                  <a:pt x="0" y="167"/>
                  <a:pt x="0" y="167"/>
                </a:cubicBezTo>
                <a:cubicBezTo>
                  <a:pt x="28" y="167"/>
                  <a:pt x="28" y="167"/>
                  <a:pt x="28" y="167"/>
                </a:cubicBezTo>
                <a:cubicBezTo>
                  <a:pt x="28" y="15"/>
                  <a:pt x="28" y="15"/>
                  <a:pt x="28" y="15"/>
                </a:cubicBezTo>
                <a:cubicBezTo>
                  <a:pt x="28" y="10"/>
                  <a:pt x="27" y="6"/>
                  <a:pt x="24" y="4"/>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5" name="Freeform 14"/>
          <p:cNvSpPr>
            <a:spLocks/>
          </p:cNvSpPr>
          <p:nvPr userDrawn="1"/>
        </p:nvSpPr>
        <p:spPr bwMode="auto">
          <a:xfrm>
            <a:off x="6981250" y="1944712"/>
            <a:ext cx="2576248" cy="3042812"/>
          </a:xfrm>
          <a:custGeom>
            <a:avLst/>
            <a:gdLst>
              <a:gd name="T0" fmla="*/ 856 w 1011"/>
              <a:gd name="T1" fmla="*/ 1197 h 1197"/>
              <a:gd name="T2" fmla="*/ 156 w 1011"/>
              <a:gd name="T3" fmla="*/ 1197 h 1197"/>
              <a:gd name="T4" fmla="*/ 0 w 1011"/>
              <a:gd name="T5" fmla="*/ 1042 h 1197"/>
              <a:gd name="T6" fmla="*/ 0 w 1011"/>
              <a:gd name="T7" fmla="*/ 155 h 1197"/>
              <a:gd name="T8" fmla="*/ 156 w 1011"/>
              <a:gd name="T9" fmla="*/ 0 h 1197"/>
              <a:gd name="T10" fmla="*/ 856 w 1011"/>
              <a:gd name="T11" fmla="*/ 0 h 1197"/>
              <a:gd name="T12" fmla="*/ 1011 w 1011"/>
              <a:gd name="T13" fmla="*/ 155 h 1197"/>
              <a:gd name="T14" fmla="*/ 1011 w 1011"/>
              <a:gd name="T15" fmla="*/ 1042 h 1197"/>
              <a:gd name="T16" fmla="*/ 856 w 101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1" h="1197">
                <a:moveTo>
                  <a:pt x="856" y="1197"/>
                </a:moveTo>
                <a:cubicBezTo>
                  <a:pt x="156" y="1197"/>
                  <a:pt x="156" y="1197"/>
                  <a:pt x="156" y="1197"/>
                </a:cubicBezTo>
                <a:cubicBezTo>
                  <a:pt x="70" y="1197"/>
                  <a:pt x="0" y="1128"/>
                  <a:pt x="0" y="1042"/>
                </a:cubicBezTo>
                <a:cubicBezTo>
                  <a:pt x="0" y="155"/>
                  <a:pt x="0" y="155"/>
                  <a:pt x="0" y="155"/>
                </a:cubicBezTo>
                <a:cubicBezTo>
                  <a:pt x="0" y="70"/>
                  <a:pt x="70" y="0"/>
                  <a:pt x="156" y="0"/>
                </a:cubicBezTo>
                <a:cubicBezTo>
                  <a:pt x="856" y="0"/>
                  <a:pt x="856" y="0"/>
                  <a:pt x="856" y="0"/>
                </a:cubicBezTo>
                <a:cubicBezTo>
                  <a:pt x="942" y="0"/>
                  <a:pt x="1011" y="70"/>
                  <a:pt x="1011" y="155"/>
                </a:cubicBezTo>
                <a:cubicBezTo>
                  <a:pt x="1011" y="1042"/>
                  <a:pt x="1011" y="1042"/>
                  <a:pt x="1011" y="1042"/>
                </a:cubicBezTo>
                <a:cubicBezTo>
                  <a:pt x="1011" y="1128"/>
                  <a:pt x="942" y="1197"/>
                  <a:pt x="856" y="11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5" name="Picture Placeholder 8"/>
          <p:cNvSpPr>
            <a:spLocks noGrp="1"/>
          </p:cNvSpPr>
          <p:nvPr>
            <p:ph type="pic" sz="quarter" idx="10" hasCustomPrompt="1"/>
          </p:nvPr>
        </p:nvSpPr>
        <p:spPr>
          <a:xfrm>
            <a:off x="6981250" y="1944712"/>
            <a:ext cx="2576248" cy="3042812"/>
          </a:xfrm>
          <a:prstGeom prst="roundRect">
            <a:avLst>
              <a:gd name="adj" fmla="val 15188"/>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145632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Left - Text Right">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0960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878209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Thin" charset="0"/>
                <a:ea typeface="Helvetica Neue Thin" charset="0"/>
                <a:cs typeface="Helvetica Neue Thin" charset="0"/>
              </a:defRPr>
            </a:lvl1pPr>
          </a:lstStyle>
          <a:p>
            <a:fld id="{8E77ADC1-6FC9-463B-95FF-779DD7154547}" type="datetimeFigureOut">
              <a:rPr lang="fr-FR" smtClean="0"/>
              <a:pPr/>
              <a:t>11/06/2016</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Thin" charset="0"/>
                <a:ea typeface="Helvetica Neue Thin" charset="0"/>
                <a:cs typeface="Helvetica Neue Thin" charset="0"/>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Thin" charset="0"/>
                <a:ea typeface="Helvetica Neue Thin" charset="0"/>
                <a:cs typeface="Helvetica Neue Thin" charset="0"/>
              </a:defRPr>
            </a:lvl1pPr>
          </a:lstStyle>
          <a:p>
            <a:fld id="{6F0746BA-D1AA-4FF4-8D48-BDBC7FF48778}" type="slidenum">
              <a:rPr lang="fr-FR" smtClean="0"/>
              <a:pPr/>
              <a:t>‹#›</a:t>
            </a:fld>
            <a:endParaRPr lang="fr-FR" dirty="0"/>
          </a:p>
        </p:txBody>
      </p:sp>
    </p:spTree>
    <p:extLst>
      <p:ext uri="{BB962C8B-B14F-4D97-AF65-F5344CB8AC3E}">
        <p14:creationId xmlns:p14="http://schemas.microsoft.com/office/powerpoint/2010/main" val="2632322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9" r:id="rId4"/>
    <p:sldLayoutId id="2147483660" r:id="rId5"/>
    <p:sldLayoutId id="2147483661" r:id="rId6"/>
    <p:sldLayoutId id="2147483662" r:id="rId7"/>
    <p:sldLayoutId id="2147483666" r:id="rId8"/>
    <p:sldLayoutId id="2147483651" r:id="rId9"/>
    <p:sldLayoutId id="2147483653" r:id="rId10"/>
    <p:sldLayoutId id="2147483663" r:id="rId11"/>
    <p:sldLayoutId id="2147483664" r:id="rId12"/>
    <p:sldLayoutId id="2147483667" r:id="rId13"/>
    <p:sldLayoutId id="2147483652" r:id="rId14"/>
    <p:sldLayoutId id="2147483668" r:id="rId15"/>
    <p:sldLayoutId id="2147483657" r:id="rId16"/>
    <p:sldLayoutId id="2147483655" r:id="rId17"/>
    <p:sldLayoutId id="2147483656" r:id="rId18"/>
    <p:sldLayoutId id="2147483665" r:id="rId19"/>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notesSlide" Target="../notesSlides/notesSlide1.xml"/><Relationship Id="rId5" Type="http://schemas.openxmlformats.org/officeDocument/2006/relationships/image" Target="../media/image6.tiff"/><Relationship Id="rId6" Type="http://schemas.openxmlformats.org/officeDocument/2006/relationships/image" Target="../media/image7.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10.xml"/><Relationship Id="rId5" Type="http://schemas.openxmlformats.org/officeDocument/2006/relationships/chart" Target="../charts/chart1.xml"/><Relationship Id="rId6" Type="http://schemas.openxmlformats.org/officeDocument/2006/relationships/image" Target="../media/image7.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11.xml"/><Relationship Id="rId5" Type="http://schemas.openxmlformats.org/officeDocument/2006/relationships/chart" Target="../charts/chart2.xml"/><Relationship Id="rId6" Type="http://schemas.openxmlformats.org/officeDocument/2006/relationships/image" Target="../media/image7.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12.xml"/><Relationship Id="rId5" Type="http://schemas.openxmlformats.org/officeDocument/2006/relationships/image" Target="../media/image7.png"/><Relationship Id="rId1" Type="http://schemas.microsoft.com/office/2007/relationships/media" Target="../media/media12.m4a"/><Relationship Id="rId2" Type="http://schemas.openxmlformats.org/officeDocument/2006/relationships/audio" Target="../media/media1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2.xml"/><Relationship Id="rId5" Type="http://schemas.openxmlformats.org/officeDocument/2006/relationships/image" Target="../media/image7.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3.xml"/><Relationship Id="rId5" Type="http://schemas.openxmlformats.org/officeDocument/2006/relationships/image" Target="../media/image7.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4.xml"/><Relationship Id="rId5" Type="http://schemas.openxmlformats.org/officeDocument/2006/relationships/image" Target="../media/image8.tiff"/><Relationship Id="rId6" Type="http://schemas.openxmlformats.org/officeDocument/2006/relationships/image" Target="../media/image6.tiff"/><Relationship Id="rId7" Type="http://schemas.openxmlformats.org/officeDocument/2006/relationships/image" Target="../media/image7.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5.xml"/><Relationship Id="rId5" Type="http://schemas.openxmlformats.org/officeDocument/2006/relationships/image" Target="../media/image8.png"/><Relationship Id="rId6" Type="http://schemas.openxmlformats.org/officeDocument/2006/relationships/image" Target="../media/image7.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6.xml"/><Relationship Id="rId5" Type="http://schemas.openxmlformats.org/officeDocument/2006/relationships/image" Target="../media/image7.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7.xml"/><Relationship Id="rId5" Type="http://schemas.openxmlformats.org/officeDocument/2006/relationships/image" Target="../media/image9.png"/><Relationship Id="rId6" Type="http://schemas.openxmlformats.org/officeDocument/2006/relationships/image" Target="../media/image6.tiff"/><Relationship Id="rId7" Type="http://schemas.openxmlformats.org/officeDocument/2006/relationships/image" Target="../media/image7.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8.xml"/><Relationship Id="rId5" Type="http://schemas.openxmlformats.org/officeDocument/2006/relationships/image" Target="../media/image10.png"/><Relationship Id="rId6" Type="http://schemas.openxmlformats.org/officeDocument/2006/relationships/image" Target="../media/image6.tiff"/><Relationship Id="rId7" Type="http://schemas.openxmlformats.org/officeDocument/2006/relationships/image" Target="../media/image7.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9.xml"/><Relationship Id="rId5" Type="http://schemas.openxmlformats.org/officeDocument/2006/relationships/image" Target="../media/image11.png"/><Relationship Id="rId6" Type="http://schemas.openxmlformats.org/officeDocument/2006/relationships/image" Target="../media/image9.tiff"/><Relationship Id="rId7" Type="http://schemas.openxmlformats.org/officeDocument/2006/relationships/image" Target="../media/image7.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2" name="TextBox 11"/>
          <p:cNvSpPr txBox="1"/>
          <p:nvPr/>
        </p:nvSpPr>
        <p:spPr>
          <a:xfrm>
            <a:off x="2633038" y="4408401"/>
            <a:ext cx="7213600" cy="757130"/>
          </a:xfrm>
          <a:prstGeom prst="rect">
            <a:avLst/>
          </a:prstGeom>
          <a:noFill/>
        </p:spPr>
        <p:txBody>
          <a:bodyPr wrap="square" lIns="0" rtlCol="0">
            <a:spAutoFit/>
          </a:bodyPr>
          <a:lstStyle/>
          <a:p>
            <a:pPr algn="ctr">
              <a:lnSpc>
                <a:spcPct val="120000"/>
              </a:lnSpc>
            </a:pPr>
            <a:r>
              <a:rPr lang="fr-FR" sz="3600" b="1" spc="600" dirty="0" smtClean="0">
                <a:latin typeface="Helvetica Neue" charset="0"/>
                <a:ea typeface="Helvetica Neue" charset="0"/>
                <a:cs typeface="Helvetica Neue" charset="0"/>
              </a:rPr>
              <a:t>GENOTYPE IMPUTATION</a:t>
            </a:r>
            <a:endParaRPr lang="fr-FR" sz="3600" b="1" spc="600" dirty="0">
              <a:latin typeface="Helvetica Neue" charset="0"/>
              <a:ea typeface="Helvetica Neue" charset="0"/>
              <a:cs typeface="Helvetica Neue" charset="0"/>
            </a:endParaRPr>
          </a:p>
        </p:txBody>
      </p:sp>
      <p:sp>
        <p:nvSpPr>
          <p:cNvPr id="13" name="TextBox 12"/>
          <p:cNvSpPr txBox="1"/>
          <p:nvPr/>
        </p:nvSpPr>
        <p:spPr>
          <a:xfrm>
            <a:off x="2633038" y="4976248"/>
            <a:ext cx="7364402" cy="683264"/>
          </a:xfrm>
          <a:prstGeom prst="rect">
            <a:avLst/>
          </a:prstGeom>
          <a:noFill/>
        </p:spPr>
        <p:txBody>
          <a:bodyPr wrap="square" lIns="0" rtlCol="0">
            <a:spAutoFit/>
          </a:bodyPr>
          <a:lstStyle/>
          <a:p>
            <a:pPr algn="ctr">
              <a:lnSpc>
                <a:spcPct val="120000"/>
              </a:lnSpc>
            </a:pPr>
            <a:r>
              <a:rPr lang="fr-FR" sz="3200" b="1" dirty="0" smtClean="0">
                <a:latin typeface="Helvetica Neue Thin" charset="0"/>
                <a:ea typeface="Helvetica Neue Thin" charset="0"/>
                <a:cs typeface="Helvetica Neue Thin" charset="0"/>
              </a:rPr>
              <a:t>LOW RANK MATRIX FACTORIZATION</a:t>
            </a:r>
            <a:endParaRPr lang="fr-FR" sz="3200" b="1" dirty="0">
              <a:latin typeface="Helvetica Neue Thin" charset="0"/>
              <a:ea typeface="Helvetica Neue Thin" charset="0"/>
              <a:cs typeface="Helvetica Neue Thin" charset="0"/>
            </a:endParaRPr>
          </a:p>
        </p:txBody>
      </p:sp>
      <p:sp>
        <p:nvSpPr>
          <p:cNvPr id="14" name="TextBox 13"/>
          <p:cNvSpPr txBox="1"/>
          <p:nvPr/>
        </p:nvSpPr>
        <p:spPr>
          <a:xfrm>
            <a:off x="2633038" y="5659512"/>
            <a:ext cx="7213600" cy="683264"/>
          </a:xfrm>
          <a:prstGeom prst="rect">
            <a:avLst/>
          </a:prstGeom>
          <a:noFill/>
        </p:spPr>
        <p:txBody>
          <a:bodyPr wrap="square" lIns="0" rtlCol="0">
            <a:spAutoFit/>
          </a:bodyPr>
          <a:lstStyle/>
          <a:p>
            <a:pPr algn="ctr">
              <a:lnSpc>
                <a:spcPct val="120000"/>
              </a:lnSpc>
            </a:pPr>
            <a:r>
              <a:rPr lang="fr-FR" sz="3200" dirty="0" smtClean="0">
                <a:latin typeface="Helvetica Neue Thin" charset="0"/>
                <a:ea typeface="Helvetica Neue Thin" charset="0"/>
                <a:cs typeface="Helvetica Neue Thin" charset="0"/>
              </a:rPr>
              <a:t>Ronak Sumbaly</a:t>
            </a:r>
            <a:endParaRPr lang="fr-FR" sz="3200" dirty="0">
              <a:latin typeface="Helvetica Neue Thin" charset="0"/>
              <a:ea typeface="Helvetica Neue Thin" charset="0"/>
              <a:cs typeface="Helvetica Neue Thin" charset="0"/>
            </a:endParaRPr>
          </a:p>
        </p:txBody>
      </p:sp>
      <p:pic>
        <p:nvPicPr>
          <p:cNvPr id="7" name="Picture 6"/>
          <p:cNvPicPr>
            <a:picLocks noChangeAspect="1"/>
          </p:cNvPicPr>
          <p:nvPr/>
        </p:nvPicPr>
        <p:blipFill>
          <a:blip r:embed="rId5"/>
          <a:stretch>
            <a:fillRect/>
          </a:stretch>
        </p:blipFill>
        <p:spPr>
          <a:xfrm>
            <a:off x="1059180" y="675920"/>
            <a:ext cx="4000500" cy="3238500"/>
          </a:xfrm>
          <a:prstGeom prst="rect">
            <a:avLst/>
          </a:prstGeom>
        </p:spPr>
      </p:pic>
      <p:sp>
        <p:nvSpPr>
          <p:cNvPr id="8" name="TextBox 7"/>
          <p:cNvSpPr txBox="1"/>
          <p:nvPr/>
        </p:nvSpPr>
        <p:spPr>
          <a:xfrm>
            <a:off x="1355052" y="920664"/>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9" name="TextBox 8"/>
          <p:cNvSpPr txBox="1"/>
          <p:nvPr/>
        </p:nvSpPr>
        <p:spPr>
          <a:xfrm>
            <a:off x="3610588" y="928359"/>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10" name="TextBox 9"/>
          <p:cNvSpPr txBox="1"/>
          <p:nvPr/>
        </p:nvSpPr>
        <p:spPr>
          <a:xfrm>
            <a:off x="4525882" y="1619699"/>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11" name="TextBox 10"/>
          <p:cNvSpPr txBox="1"/>
          <p:nvPr/>
        </p:nvSpPr>
        <p:spPr>
          <a:xfrm>
            <a:off x="1341956" y="2349625"/>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15" name="TextBox 14"/>
          <p:cNvSpPr txBox="1"/>
          <p:nvPr/>
        </p:nvSpPr>
        <p:spPr>
          <a:xfrm>
            <a:off x="3591140" y="2346274"/>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16" name="TextBox 15"/>
          <p:cNvSpPr txBox="1"/>
          <p:nvPr/>
        </p:nvSpPr>
        <p:spPr>
          <a:xfrm>
            <a:off x="2393570" y="3128174"/>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17" name="TextBox 16"/>
          <p:cNvSpPr txBox="1"/>
          <p:nvPr/>
        </p:nvSpPr>
        <p:spPr>
          <a:xfrm>
            <a:off x="2422342" y="928358"/>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18" name="TextBox 17"/>
          <p:cNvSpPr txBox="1"/>
          <p:nvPr/>
        </p:nvSpPr>
        <p:spPr>
          <a:xfrm>
            <a:off x="4525882" y="928358"/>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19" name="TextBox 18"/>
          <p:cNvSpPr txBox="1"/>
          <p:nvPr/>
        </p:nvSpPr>
        <p:spPr>
          <a:xfrm>
            <a:off x="2393570" y="2344102"/>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20" name="TextBox 19"/>
          <p:cNvSpPr txBox="1"/>
          <p:nvPr/>
        </p:nvSpPr>
        <p:spPr>
          <a:xfrm>
            <a:off x="2393765" y="1600499"/>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21" name="TextBox 20"/>
          <p:cNvSpPr txBox="1"/>
          <p:nvPr/>
        </p:nvSpPr>
        <p:spPr>
          <a:xfrm>
            <a:off x="3591140" y="1607673"/>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22" name="TextBox 21"/>
          <p:cNvSpPr txBox="1"/>
          <p:nvPr/>
        </p:nvSpPr>
        <p:spPr>
          <a:xfrm>
            <a:off x="1355052" y="1594975"/>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23" name="TextBox 22"/>
          <p:cNvSpPr txBox="1"/>
          <p:nvPr/>
        </p:nvSpPr>
        <p:spPr>
          <a:xfrm>
            <a:off x="1355247" y="3128174"/>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24" name="TextBox 23"/>
          <p:cNvSpPr txBox="1"/>
          <p:nvPr/>
        </p:nvSpPr>
        <p:spPr>
          <a:xfrm>
            <a:off x="3591140" y="313034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25" name="TextBox 24"/>
          <p:cNvSpPr txBox="1"/>
          <p:nvPr/>
        </p:nvSpPr>
        <p:spPr>
          <a:xfrm>
            <a:off x="4525882" y="2374349"/>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26" name="TextBox 25"/>
          <p:cNvSpPr txBox="1"/>
          <p:nvPr/>
        </p:nvSpPr>
        <p:spPr>
          <a:xfrm>
            <a:off x="4525881" y="3147374"/>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27" name="Right Arrow 26"/>
          <p:cNvSpPr/>
          <p:nvPr/>
        </p:nvSpPr>
        <p:spPr>
          <a:xfrm>
            <a:off x="5391369" y="1814157"/>
            <a:ext cx="1266825" cy="9620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6857822" y="675920"/>
            <a:ext cx="4000500" cy="3238500"/>
          </a:xfrm>
          <a:prstGeom prst="rect">
            <a:avLst/>
          </a:prstGeom>
        </p:spPr>
      </p:pic>
      <p:sp>
        <p:nvSpPr>
          <p:cNvPr id="29" name="TextBox 28"/>
          <p:cNvSpPr txBox="1"/>
          <p:nvPr/>
        </p:nvSpPr>
        <p:spPr>
          <a:xfrm>
            <a:off x="7153694" y="920664"/>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30" name="TextBox 29"/>
          <p:cNvSpPr txBox="1"/>
          <p:nvPr/>
        </p:nvSpPr>
        <p:spPr>
          <a:xfrm>
            <a:off x="9409230" y="928359"/>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31" name="TextBox 30"/>
          <p:cNvSpPr txBox="1"/>
          <p:nvPr/>
        </p:nvSpPr>
        <p:spPr>
          <a:xfrm>
            <a:off x="10324524" y="1619699"/>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32" name="TextBox 31"/>
          <p:cNvSpPr txBox="1"/>
          <p:nvPr/>
        </p:nvSpPr>
        <p:spPr>
          <a:xfrm>
            <a:off x="7140598" y="2349625"/>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33" name="TextBox 32"/>
          <p:cNvSpPr txBox="1"/>
          <p:nvPr/>
        </p:nvSpPr>
        <p:spPr>
          <a:xfrm>
            <a:off x="9389782" y="2346274"/>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34" name="TextBox 33"/>
          <p:cNvSpPr txBox="1"/>
          <p:nvPr/>
        </p:nvSpPr>
        <p:spPr>
          <a:xfrm>
            <a:off x="8192212" y="3128174"/>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35" name="TextBox 34"/>
          <p:cNvSpPr txBox="1"/>
          <p:nvPr/>
        </p:nvSpPr>
        <p:spPr>
          <a:xfrm>
            <a:off x="8220984" y="928358"/>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6" name="TextBox 35"/>
          <p:cNvSpPr txBox="1"/>
          <p:nvPr/>
        </p:nvSpPr>
        <p:spPr>
          <a:xfrm>
            <a:off x="10324524" y="928358"/>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7" name="TextBox 36"/>
          <p:cNvSpPr txBox="1"/>
          <p:nvPr/>
        </p:nvSpPr>
        <p:spPr>
          <a:xfrm>
            <a:off x="8192212" y="2344102"/>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8" name="TextBox 37"/>
          <p:cNvSpPr txBox="1"/>
          <p:nvPr/>
        </p:nvSpPr>
        <p:spPr>
          <a:xfrm>
            <a:off x="8192407" y="1600499"/>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9" name="TextBox 38"/>
          <p:cNvSpPr txBox="1"/>
          <p:nvPr/>
        </p:nvSpPr>
        <p:spPr>
          <a:xfrm>
            <a:off x="9389782" y="1607673"/>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40" name="TextBox 39"/>
          <p:cNvSpPr txBox="1"/>
          <p:nvPr/>
        </p:nvSpPr>
        <p:spPr>
          <a:xfrm>
            <a:off x="7153694" y="1594975"/>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41" name="TextBox 40"/>
          <p:cNvSpPr txBox="1"/>
          <p:nvPr/>
        </p:nvSpPr>
        <p:spPr>
          <a:xfrm>
            <a:off x="7153889" y="3128174"/>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42" name="TextBox 41"/>
          <p:cNvSpPr txBox="1"/>
          <p:nvPr/>
        </p:nvSpPr>
        <p:spPr>
          <a:xfrm>
            <a:off x="9389782" y="313034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43" name="TextBox 42"/>
          <p:cNvSpPr txBox="1"/>
          <p:nvPr/>
        </p:nvSpPr>
        <p:spPr>
          <a:xfrm>
            <a:off x="10324524" y="2374349"/>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44" name="TextBox 43"/>
          <p:cNvSpPr txBox="1"/>
          <p:nvPr/>
        </p:nvSpPr>
        <p:spPr>
          <a:xfrm>
            <a:off x="10324523" y="3147374"/>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28729128"/>
      </p:ext>
    </p:extLst>
  </p:cSld>
  <p:clrMapOvr>
    <a:masterClrMapping/>
  </p:clrMapOvr>
  <mc:AlternateContent xmlns:mc="http://schemas.openxmlformats.org/markup-compatibility/2006">
    <mc:Choice xmlns:p14="http://schemas.microsoft.com/office/powerpoint/2010/main" Requires="p14">
      <p:transition spd="slow" p14:dur="2000" advTm="25953"/>
    </mc:Choice>
    <mc:Fallback>
      <p:transition spd="slow" advTm="25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39787" y="363255"/>
            <a:ext cx="10417218" cy="649416"/>
          </a:xfrm>
        </p:spPr>
        <p:txBody>
          <a:bodyPr/>
          <a:lstStyle/>
          <a:p>
            <a:r>
              <a:rPr lang="fr-FR" b="1" dirty="0" smtClean="0">
                <a:solidFill>
                  <a:schemeClr val="accent1">
                    <a:lumMod val="75000"/>
                  </a:schemeClr>
                </a:solidFill>
                <a:cs typeface="Segoe UI Light" panose="020B0502040204020203" pitchFamily="34" charset="0"/>
              </a:rPr>
              <a:t>Results      - Imputation Project Data</a:t>
            </a:r>
            <a:endParaRPr lang="fr-FR" b="1" dirty="0">
              <a:solidFill>
                <a:schemeClr val="accent1">
                  <a:lumMod val="75000"/>
                </a:schemeClr>
              </a:solidFill>
              <a:cs typeface="Segoe UI Light" panose="020B0502040204020203" pitchFamily="34" charset="0"/>
            </a:endParaRPr>
          </a:p>
        </p:txBody>
      </p:sp>
      <p:grpSp>
        <p:nvGrpSpPr>
          <p:cNvPr id="37" name="Group 36"/>
          <p:cNvGrpSpPr/>
          <p:nvPr/>
        </p:nvGrpSpPr>
        <p:grpSpPr>
          <a:xfrm>
            <a:off x="3068188" y="632370"/>
            <a:ext cx="412923" cy="234732"/>
            <a:chOff x="-176142" y="-38090"/>
            <a:chExt cx="765178" cy="434975"/>
          </a:xfrm>
          <a:solidFill>
            <a:schemeClr val="accent1"/>
          </a:solidFill>
        </p:grpSpPr>
        <p:sp>
          <p:nvSpPr>
            <p:cNvPr id="38" name="Freeform 1342"/>
            <p:cNvSpPr>
              <a:spLocks/>
            </p:cNvSpPr>
            <p:nvPr/>
          </p:nvSpPr>
          <p:spPr bwMode="auto">
            <a:xfrm>
              <a:off x="314397" y="15885"/>
              <a:ext cx="223838" cy="187325"/>
            </a:xfrm>
            <a:custGeom>
              <a:avLst/>
              <a:gdLst>
                <a:gd name="T0" fmla="*/ 5 w 70"/>
                <a:gd name="T1" fmla="*/ 59 h 59"/>
                <a:gd name="T2" fmla="*/ 2 w 70"/>
                <a:gd name="T3" fmla="*/ 58 h 59"/>
                <a:gd name="T4" fmla="*/ 2 w 70"/>
                <a:gd name="T5" fmla="*/ 52 h 59"/>
                <a:gd name="T6" fmla="*/ 63 w 70"/>
                <a:gd name="T7" fmla="*/ 1 h 59"/>
                <a:gd name="T8" fmla="*/ 68 w 70"/>
                <a:gd name="T9" fmla="*/ 1 h 59"/>
                <a:gd name="T10" fmla="*/ 68 w 70"/>
                <a:gd name="T11" fmla="*/ 7 h 59"/>
                <a:gd name="T12" fmla="*/ 7 w 70"/>
                <a:gd name="T13" fmla="*/ 58 h 59"/>
                <a:gd name="T14" fmla="*/ 5 w 7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59">
                  <a:moveTo>
                    <a:pt x="5" y="59"/>
                  </a:moveTo>
                  <a:cubicBezTo>
                    <a:pt x="3" y="59"/>
                    <a:pt x="2" y="59"/>
                    <a:pt x="2" y="58"/>
                  </a:cubicBezTo>
                  <a:cubicBezTo>
                    <a:pt x="0" y="56"/>
                    <a:pt x="0" y="53"/>
                    <a:pt x="2" y="52"/>
                  </a:cubicBezTo>
                  <a:cubicBezTo>
                    <a:pt x="63" y="1"/>
                    <a:pt x="63" y="1"/>
                    <a:pt x="63" y="1"/>
                  </a:cubicBezTo>
                  <a:cubicBezTo>
                    <a:pt x="64" y="0"/>
                    <a:pt x="67" y="0"/>
                    <a:pt x="68" y="1"/>
                  </a:cubicBezTo>
                  <a:cubicBezTo>
                    <a:pt x="70" y="3"/>
                    <a:pt x="70" y="6"/>
                    <a:pt x="68" y="7"/>
                  </a:cubicBezTo>
                  <a:cubicBezTo>
                    <a:pt x="7" y="58"/>
                    <a:pt x="7" y="58"/>
                    <a:pt x="7" y="58"/>
                  </a:cubicBezTo>
                  <a:cubicBezTo>
                    <a:pt x="6" y="59"/>
                    <a:pt x="6" y="59"/>
                    <a:pt x="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9" name="Freeform 1343"/>
            <p:cNvSpPr>
              <a:spLocks/>
            </p:cNvSpPr>
            <p:nvPr/>
          </p:nvSpPr>
          <p:spPr bwMode="auto">
            <a:xfrm>
              <a:off x="98497" y="114310"/>
              <a:ext cx="184151" cy="98425"/>
            </a:xfrm>
            <a:custGeom>
              <a:avLst/>
              <a:gdLst>
                <a:gd name="T0" fmla="*/ 54 w 58"/>
                <a:gd name="T1" fmla="*/ 31 h 31"/>
                <a:gd name="T2" fmla="*/ 52 w 58"/>
                <a:gd name="T3" fmla="*/ 30 h 31"/>
                <a:gd name="T4" fmla="*/ 3 w 58"/>
                <a:gd name="T5" fmla="*/ 8 h 31"/>
                <a:gd name="T6" fmla="*/ 1 w 58"/>
                <a:gd name="T7" fmla="*/ 3 h 31"/>
                <a:gd name="T8" fmla="*/ 7 w 58"/>
                <a:gd name="T9" fmla="*/ 1 h 31"/>
                <a:gd name="T10" fmla="*/ 55 w 58"/>
                <a:gd name="T11" fmla="*/ 23 h 31"/>
                <a:gd name="T12" fmla="*/ 57 w 58"/>
                <a:gd name="T13" fmla="*/ 28 h 31"/>
                <a:gd name="T14" fmla="*/ 54 w 58"/>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1">
                  <a:moveTo>
                    <a:pt x="54" y="31"/>
                  </a:moveTo>
                  <a:cubicBezTo>
                    <a:pt x="53" y="31"/>
                    <a:pt x="53" y="31"/>
                    <a:pt x="52" y="30"/>
                  </a:cubicBezTo>
                  <a:cubicBezTo>
                    <a:pt x="3" y="8"/>
                    <a:pt x="3" y="8"/>
                    <a:pt x="3" y="8"/>
                  </a:cubicBezTo>
                  <a:cubicBezTo>
                    <a:pt x="1" y="7"/>
                    <a:pt x="0" y="5"/>
                    <a:pt x="1" y="3"/>
                  </a:cubicBezTo>
                  <a:cubicBezTo>
                    <a:pt x="2" y="1"/>
                    <a:pt x="5" y="0"/>
                    <a:pt x="7" y="1"/>
                  </a:cubicBezTo>
                  <a:cubicBezTo>
                    <a:pt x="55" y="23"/>
                    <a:pt x="55" y="23"/>
                    <a:pt x="55" y="23"/>
                  </a:cubicBezTo>
                  <a:cubicBezTo>
                    <a:pt x="57" y="24"/>
                    <a:pt x="58" y="26"/>
                    <a:pt x="57" y="28"/>
                  </a:cubicBezTo>
                  <a:cubicBezTo>
                    <a:pt x="57" y="30"/>
                    <a:pt x="55" y="31"/>
                    <a:pt x="5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0" name="Freeform 1344"/>
            <p:cNvSpPr>
              <a:spLocks/>
            </p:cNvSpPr>
            <p:nvPr/>
          </p:nvSpPr>
          <p:spPr bwMode="auto">
            <a:xfrm>
              <a:off x="-125342" y="123835"/>
              <a:ext cx="198438" cy="219075"/>
            </a:xfrm>
            <a:custGeom>
              <a:avLst/>
              <a:gdLst>
                <a:gd name="T0" fmla="*/ 5 w 62"/>
                <a:gd name="T1" fmla="*/ 69 h 69"/>
                <a:gd name="T2" fmla="*/ 2 w 62"/>
                <a:gd name="T3" fmla="*/ 68 h 69"/>
                <a:gd name="T4" fmla="*/ 2 w 62"/>
                <a:gd name="T5" fmla="*/ 62 h 69"/>
                <a:gd name="T6" fmla="*/ 55 w 62"/>
                <a:gd name="T7" fmla="*/ 2 h 69"/>
                <a:gd name="T8" fmla="*/ 60 w 62"/>
                <a:gd name="T9" fmla="*/ 1 h 69"/>
                <a:gd name="T10" fmla="*/ 61 w 62"/>
                <a:gd name="T11" fmla="*/ 7 h 69"/>
                <a:gd name="T12" fmla="*/ 8 w 62"/>
                <a:gd name="T13" fmla="*/ 67 h 69"/>
                <a:gd name="T14" fmla="*/ 5 w 6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9">
                  <a:moveTo>
                    <a:pt x="5" y="69"/>
                  </a:moveTo>
                  <a:cubicBezTo>
                    <a:pt x="4" y="69"/>
                    <a:pt x="3" y="68"/>
                    <a:pt x="2" y="68"/>
                  </a:cubicBezTo>
                  <a:cubicBezTo>
                    <a:pt x="0" y="66"/>
                    <a:pt x="0" y="64"/>
                    <a:pt x="2" y="62"/>
                  </a:cubicBezTo>
                  <a:cubicBezTo>
                    <a:pt x="55" y="2"/>
                    <a:pt x="55" y="2"/>
                    <a:pt x="55" y="2"/>
                  </a:cubicBezTo>
                  <a:cubicBezTo>
                    <a:pt x="56" y="0"/>
                    <a:pt x="59" y="0"/>
                    <a:pt x="60" y="1"/>
                  </a:cubicBezTo>
                  <a:cubicBezTo>
                    <a:pt x="62" y="3"/>
                    <a:pt x="62" y="5"/>
                    <a:pt x="61" y="7"/>
                  </a:cubicBezTo>
                  <a:cubicBezTo>
                    <a:pt x="8" y="67"/>
                    <a:pt x="8" y="67"/>
                    <a:pt x="8" y="67"/>
                  </a:cubicBezTo>
                  <a:cubicBezTo>
                    <a:pt x="7" y="68"/>
                    <a:pt x="6" y="69"/>
                    <a:pt x="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1" name="Freeform 1345"/>
            <p:cNvSpPr>
              <a:spLocks noEditPoints="1"/>
            </p:cNvSpPr>
            <p:nvPr/>
          </p:nvSpPr>
          <p:spPr bwMode="auto">
            <a:xfrm>
              <a:off x="-176142" y="307985"/>
              <a:ext cx="88900" cy="8890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8 h 28"/>
                <a:gd name="T12" fmla="*/ 8 w 28"/>
                <a:gd name="T13" fmla="*/ 14 h 28"/>
                <a:gd name="T14" fmla="*/ 14 w 28"/>
                <a:gd name="T15" fmla="*/ 20 h 28"/>
                <a:gd name="T16" fmla="*/ 20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8"/>
                  </a:moveTo>
                  <a:cubicBezTo>
                    <a:pt x="11" y="8"/>
                    <a:pt x="8" y="11"/>
                    <a:pt x="8" y="14"/>
                  </a:cubicBezTo>
                  <a:cubicBezTo>
                    <a:pt x="8" y="17"/>
                    <a:pt x="11" y="20"/>
                    <a:pt x="14" y="20"/>
                  </a:cubicBezTo>
                  <a:cubicBezTo>
                    <a:pt x="17" y="20"/>
                    <a:pt x="20" y="17"/>
                    <a:pt x="20" y="14"/>
                  </a:cubicBezTo>
                  <a:cubicBezTo>
                    <a:pt x="20" y="11"/>
                    <a:pt x="17" y="8"/>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6" name="Freeform 1346"/>
            <p:cNvSpPr>
              <a:spLocks noEditPoints="1"/>
            </p:cNvSpPr>
            <p:nvPr/>
          </p:nvSpPr>
          <p:spPr bwMode="auto">
            <a:xfrm>
              <a:off x="39759" y="66685"/>
              <a:ext cx="90488" cy="8890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8 h 28"/>
                <a:gd name="T12" fmla="*/ 8 w 28"/>
                <a:gd name="T13" fmla="*/ 14 h 28"/>
                <a:gd name="T14" fmla="*/ 14 w 28"/>
                <a:gd name="T15" fmla="*/ 20 h 28"/>
                <a:gd name="T16" fmla="*/ 20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8"/>
                  </a:moveTo>
                  <a:cubicBezTo>
                    <a:pt x="11" y="8"/>
                    <a:pt x="8" y="11"/>
                    <a:pt x="8" y="14"/>
                  </a:cubicBezTo>
                  <a:cubicBezTo>
                    <a:pt x="8" y="17"/>
                    <a:pt x="11" y="20"/>
                    <a:pt x="14" y="20"/>
                  </a:cubicBezTo>
                  <a:cubicBezTo>
                    <a:pt x="17" y="20"/>
                    <a:pt x="20" y="17"/>
                    <a:pt x="20" y="14"/>
                  </a:cubicBezTo>
                  <a:cubicBezTo>
                    <a:pt x="20" y="11"/>
                    <a:pt x="17" y="8"/>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7" name="Freeform 1347"/>
            <p:cNvSpPr>
              <a:spLocks noEditPoints="1"/>
            </p:cNvSpPr>
            <p:nvPr/>
          </p:nvSpPr>
          <p:spPr bwMode="auto">
            <a:xfrm>
              <a:off x="257247" y="168285"/>
              <a:ext cx="88900" cy="8890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8 h 28"/>
                <a:gd name="T12" fmla="*/ 8 w 28"/>
                <a:gd name="T13" fmla="*/ 14 h 28"/>
                <a:gd name="T14" fmla="*/ 14 w 28"/>
                <a:gd name="T15" fmla="*/ 20 h 28"/>
                <a:gd name="T16" fmla="*/ 20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8"/>
                  </a:moveTo>
                  <a:cubicBezTo>
                    <a:pt x="11" y="8"/>
                    <a:pt x="8" y="11"/>
                    <a:pt x="8" y="14"/>
                  </a:cubicBezTo>
                  <a:cubicBezTo>
                    <a:pt x="8" y="17"/>
                    <a:pt x="11" y="20"/>
                    <a:pt x="14" y="20"/>
                  </a:cubicBezTo>
                  <a:cubicBezTo>
                    <a:pt x="17" y="20"/>
                    <a:pt x="20" y="17"/>
                    <a:pt x="20" y="14"/>
                  </a:cubicBezTo>
                  <a:cubicBezTo>
                    <a:pt x="20" y="11"/>
                    <a:pt x="17" y="8"/>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8" name="Freeform 1348"/>
            <p:cNvSpPr>
              <a:spLocks noEditPoints="1"/>
            </p:cNvSpPr>
            <p:nvPr/>
          </p:nvSpPr>
          <p:spPr bwMode="auto">
            <a:xfrm>
              <a:off x="500136" y="-38090"/>
              <a:ext cx="88900" cy="8890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8 h 28"/>
                <a:gd name="T12" fmla="*/ 8 w 28"/>
                <a:gd name="T13" fmla="*/ 14 h 28"/>
                <a:gd name="T14" fmla="*/ 14 w 28"/>
                <a:gd name="T15" fmla="*/ 20 h 28"/>
                <a:gd name="T16" fmla="*/ 20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8"/>
                  </a:moveTo>
                  <a:cubicBezTo>
                    <a:pt x="11" y="8"/>
                    <a:pt x="8" y="11"/>
                    <a:pt x="8" y="14"/>
                  </a:cubicBezTo>
                  <a:cubicBezTo>
                    <a:pt x="8" y="17"/>
                    <a:pt x="11" y="20"/>
                    <a:pt x="14" y="20"/>
                  </a:cubicBezTo>
                  <a:cubicBezTo>
                    <a:pt x="17" y="20"/>
                    <a:pt x="20" y="17"/>
                    <a:pt x="20" y="14"/>
                  </a:cubicBezTo>
                  <a:cubicBezTo>
                    <a:pt x="20" y="11"/>
                    <a:pt x="17" y="8"/>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aphicFrame>
        <p:nvGraphicFramePr>
          <p:cNvPr id="4" name="Chart 3"/>
          <p:cNvGraphicFramePr/>
          <p:nvPr>
            <p:extLst>
              <p:ext uri="{D42A27DB-BD31-4B8C-83A1-F6EECF244321}">
                <p14:modId xmlns:p14="http://schemas.microsoft.com/office/powerpoint/2010/main" val="1397307978"/>
              </p:ext>
            </p:extLst>
          </p:nvPr>
        </p:nvGraphicFramePr>
        <p:xfrm>
          <a:off x="1984396" y="1257614"/>
          <a:ext cx="8128000" cy="5418667"/>
        </p:xfrm>
        <a:graphic>
          <a:graphicData uri="http://schemas.openxmlformats.org/drawingml/2006/chart">
            <c:chart xmlns:c="http://schemas.openxmlformats.org/drawingml/2006/chart" xmlns:r="http://schemas.openxmlformats.org/officeDocument/2006/relationships" r:id="rId5"/>
          </a:graphicData>
        </a:graphic>
      </p:graphicFrame>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3497358"/>
      </p:ext>
    </p:extLst>
  </p:cSld>
  <p:clrMapOvr>
    <a:masterClrMapping/>
  </p:clrMapOvr>
  <mc:AlternateContent xmlns:mc="http://schemas.openxmlformats.org/markup-compatibility/2006">
    <mc:Choice xmlns:p14="http://schemas.microsoft.com/office/powerpoint/2010/main" Requires="p14">
      <p:transition spd="slow" p14:dur="2000" advTm="37868"/>
    </mc:Choice>
    <mc:Fallback>
      <p:transition spd="slow" advTm="37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39787" y="660400"/>
            <a:ext cx="9737597" cy="1162369"/>
          </a:xfrm>
        </p:spPr>
        <p:txBody>
          <a:bodyPr/>
          <a:lstStyle/>
          <a:p>
            <a:r>
              <a:rPr lang="fr-FR" b="1" dirty="0" smtClean="0">
                <a:solidFill>
                  <a:schemeClr val="accent1">
                    <a:lumMod val="75000"/>
                  </a:schemeClr>
                </a:solidFill>
                <a:cs typeface="Segoe UI Light" panose="020B0502040204020203" pitchFamily="34" charset="0"/>
              </a:rPr>
              <a:t>Results      - 1000 Genome Dataset</a:t>
            </a:r>
          </a:p>
          <a:p>
            <a:pPr algn="ctr"/>
            <a:r>
              <a:rPr lang="fr-FR" sz="2400" b="1" dirty="0" smtClean="0">
                <a:solidFill>
                  <a:schemeClr val="accent1">
                    <a:lumMod val="75000"/>
                  </a:schemeClr>
                </a:solidFill>
                <a:cs typeface="Segoe UI Light" panose="020B0502040204020203" pitchFamily="34" charset="0"/>
              </a:rPr>
              <a:t>(Masked 40 % of SNPs)</a:t>
            </a:r>
            <a:endParaRPr lang="fr-FR" sz="2400" b="1" dirty="0">
              <a:solidFill>
                <a:schemeClr val="accent1">
                  <a:lumMod val="75000"/>
                </a:schemeClr>
              </a:solidFill>
              <a:cs typeface="Segoe UI Light" panose="020B0502040204020203" pitchFamily="34" charset="0"/>
            </a:endParaRPr>
          </a:p>
        </p:txBody>
      </p:sp>
      <p:grpSp>
        <p:nvGrpSpPr>
          <p:cNvPr id="37" name="Group 36"/>
          <p:cNvGrpSpPr/>
          <p:nvPr/>
        </p:nvGrpSpPr>
        <p:grpSpPr>
          <a:xfrm>
            <a:off x="3080544" y="893899"/>
            <a:ext cx="412923" cy="234732"/>
            <a:chOff x="-176142" y="-38090"/>
            <a:chExt cx="765178" cy="434975"/>
          </a:xfrm>
          <a:solidFill>
            <a:schemeClr val="accent1"/>
          </a:solidFill>
        </p:grpSpPr>
        <p:sp>
          <p:nvSpPr>
            <p:cNvPr id="38" name="Freeform 1342"/>
            <p:cNvSpPr>
              <a:spLocks/>
            </p:cNvSpPr>
            <p:nvPr/>
          </p:nvSpPr>
          <p:spPr bwMode="auto">
            <a:xfrm>
              <a:off x="314397" y="15885"/>
              <a:ext cx="223838" cy="187325"/>
            </a:xfrm>
            <a:custGeom>
              <a:avLst/>
              <a:gdLst>
                <a:gd name="T0" fmla="*/ 5 w 70"/>
                <a:gd name="T1" fmla="*/ 59 h 59"/>
                <a:gd name="T2" fmla="*/ 2 w 70"/>
                <a:gd name="T3" fmla="*/ 58 h 59"/>
                <a:gd name="T4" fmla="*/ 2 w 70"/>
                <a:gd name="T5" fmla="*/ 52 h 59"/>
                <a:gd name="T6" fmla="*/ 63 w 70"/>
                <a:gd name="T7" fmla="*/ 1 h 59"/>
                <a:gd name="T8" fmla="*/ 68 w 70"/>
                <a:gd name="T9" fmla="*/ 1 h 59"/>
                <a:gd name="T10" fmla="*/ 68 w 70"/>
                <a:gd name="T11" fmla="*/ 7 h 59"/>
                <a:gd name="T12" fmla="*/ 7 w 70"/>
                <a:gd name="T13" fmla="*/ 58 h 59"/>
                <a:gd name="T14" fmla="*/ 5 w 7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59">
                  <a:moveTo>
                    <a:pt x="5" y="59"/>
                  </a:moveTo>
                  <a:cubicBezTo>
                    <a:pt x="3" y="59"/>
                    <a:pt x="2" y="59"/>
                    <a:pt x="2" y="58"/>
                  </a:cubicBezTo>
                  <a:cubicBezTo>
                    <a:pt x="0" y="56"/>
                    <a:pt x="0" y="53"/>
                    <a:pt x="2" y="52"/>
                  </a:cubicBezTo>
                  <a:cubicBezTo>
                    <a:pt x="63" y="1"/>
                    <a:pt x="63" y="1"/>
                    <a:pt x="63" y="1"/>
                  </a:cubicBezTo>
                  <a:cubicBezTo>
                    <a:pt x="64" y="0"/>
                    <a:pt x="67" y="0"/>
                    <a:pt x="68" y="1"/>
                  </a:cubicBezTo>
                  <a:cubicBezTo>
                    <a:pt x="70" y="3"/>
                    <a:pt x="70" y="6"/>
                    <a:pt x="68" y="7"/>
                  </a:cubicBezTo>
                  <a:cubicBezTo>
                    <a:pt x="7" y="58"/>
                    <a:pt x="7" y="58"/>
                    <a:pt x="7" y="58"/>
                  </a:cubicBezTo>
                  <a:cubicBezTo>
                    <a:pt x="6" y="59"/>
                    <a:pt x="6" y="59"/>
                    <a:pt x="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9" name="Freeform 1343"/>
            <p:cNvSpPr>
              <a:spLocks/>
            </p:cNvSpPr>
            <p:nvPr/>
          </p:nvSpPr>
          <p:spPr bwMode="auto">
            <a:xfrm>
              <a:off x="98497" y="114310"/>
              <a:ext cx="184151" cy="98425"/>
            </a:xfrm>
            <a:custGeom>
              <a:avLst/>
              <a:gdLst>
                <a:gd name="T0" fmla="*/ 54 w 58"/>
                <a:gd name="T1" fmla="*/ 31 h 31"/>
                <a:gd name="T2" fmla="*/ 52 w 58"/>
                <a:gd name="T3" fmla="*/ 30 h 31"/>
                <a:gd name="T4" fmla="*/ 3 w 58"/>
                <a:gd name="T5" fmla="*/ 8 h 31"/>
                <a:gd name="T6" fmla="*/ 1 w 58"/>
                <a:gd name="T7" fmla="*/ 3 h 31"/>
                <a:gd name="T8" fmla="*/ 7 w 58"/>
                <a:gd name="T9" fmla="*/ 1 h 31"/>
                <a:gd name="T10" fmla="*/ 55 w 58"/>
                <a:gd name="T11" fmla="*/ 23 h 31"/>
                <a:gd name="T12" fmla="*/ 57 w 58"/>
                <a:gd name="T13" fmla="*/ 28 h 31"/>
                <a:gd name="T14" fmla="*/ 54 w 58"/>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1">
                  <a:moveTo>
                    <a:pt x="54" y="31"/>
                  </a:moveTo>
                  <a:cubicBezTo>
                    <a:pt x="53" y="31"/>
                    <a:pt x="53" y="31"/>
                    <a:pt x="52" y="30"/>
                  </a:cubicBezTo>
                  <a:cubicBezTo>
                    <a:pt x="3" y="8"/>
                    <a:pt x="3" y="8"/>
                    <a:pt x="3" y="8"/>
                  </a:cubicBezTo>
                  <a:cubicBezTo>
                    <a:pt x="1" y="7"/>
                    <a:pt x="0" y="5"/>
                    <a:pt x="1" y="3"/>
                  </a:cubicBezTo>
                  <a:cubicBezTo>
                    <a:pt x="2" y="1"/>
                    <a:pt x="5" y="0"/>
                    <a:pt x="7" y="1"/>
                  </a:cubicBezTo>
                  <a:cubicBezTo>
                    <a:pt x="55" y="23"/>
                    <a:pt x="55" y="23"/>
                    <a:pt x="55" y="23"/>
                  </a:cubicBezTo>
                  <a:cubicBezTo>
                    <a:pt x="57" y="24"/>
                    <a:pt x="58" y="26"/>
                    <a:pt x="57" y="28"/>
                  </a:cubicBezTo>
                  <a:cubicBezTo>
                    <a:pt x="57" y="30"/>
                    <a:pt x="55" y="31"/>
                    <a:pt x="5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0" name="Freeform 1344"/>
            <p:cNvSpPr>
              <a:spLocks/>
            </p:cNvSpPr>
            <p:nvPr/>
          </p:nvSpPr>
          <p:spPr bwMode="auto">
            <a:xfrm>
              <a:off x="-125342" y="123835"/>
              <a:ext cx="198438" cy="219075"/>
            </a:xfrm>
            <a:custGeom>
              <a:avLst/>
              <a:gdLst>
                <a:gd name="T0" fmla="*/ 5 w 62"/>
                <a:gd name="T1" fmla="*/ 69 h 69"/>
                <a:gd name="T2" fmla="*/ 2 w 62"/>
                <a:gd name="T3" fmla="*/ 68 h 69"/>
                <a:gd name="T4" fmla="*/ 2 w 62"/>
                <a:gd name="T5" fmla="*/ 62 h 69"/>
                <a:gd name="T6" fmla="*/ 55 w 62"/>
                <a:gd name="T7" fmla="*/ 2 h 69"/>
                <a:gd name="T8" fmla="*/ 60 w 62"/>
                <a:gd name="T9" fmla="*/ 1 h 69"/>
                <a:gd name="T10" fmla="*/ 61 w 62"/>
                <a:gd name="T11" fmla="*/ 7 h 69"/>
                <a:gd name="T12" fmla="*/ 8 w 62"/>
                <a:gd name="T13" fmla="*/ 67 h 69"/>
                <a:gd name="T14" fmla="*/ 5 w 6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9">
                  <a:moveTo>
                    <a:pt x="5" y="69"/>
                  </a:moveTo>
                  <a:cubicBezTo>
                    <a:pt x="4" y="69"/>
                    <a:pt x="3" y="68"/>
                    <a:pt x="2" y="68"/>
                  </a:cubicBezTo>
                  <a:cubicBezTo>
                    <a:pt x="0" y="66"/>
                    <a:pt x="0" y="64"/>
                    <a:pt x="2" y="62"/>
                  </a:cubicBezTo>
                  <a:cubicBezTo>
                    <a:pt x="55" y="2"/>
                    <a:pt x="55" y="2"/>
                    <a:pt x="55" y="2"/>
                  </a:cubicBezTo>
                  <a:cubicBezTo>
                    <a:pt x="56" y="0"/>
                    <a:pt x="59" y="0"/>
                    <a:pt x="60" y="1"/>
                  </a:cubicBezTo>
                  <a:cubicBezTo>
                    <a:pt x="62" y="3"/>
                    <a:pt x="62" y="5"/>
                    <a:pt x="61" y="7"/>
                  </a:cubicBezTo>
                  <a:cubicBezTo>
                    <a:pt x="8" y="67"/>
                    <a:pt x="8" y="67"/>
                    <a:pt x="8" y="67"/>
                  </a:cubicBezTo>
                  <a:cubicBezTo>
                    <a:pt x="7" y="68"/>
                    <a:pt x="6" y="69"/>
                    <a:pt x="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1" name="Freeform 1345"/>
            <p:cNvSpPr>
              <a:spLocks noEditPoints="1"/>
            </p:cNvSpPr>
            <p:nvPr/>
          </p:nvSpPr>
          <p:spPr bwMode="auto">
            <a:xfrm>
              <a:off x="-176142" y="307985"/>
              <a:ext cx="88900" cy="8890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8 h 28"/>
                <a:gd name="T12" fmla="*/ 8 w 28"/>
                <a:gd name="T13" fmla="*/ 14 h 28"/>
                <a:gd name="T14" fmla="*/ 14 w 28"/>
                <a:gd name="T15" fmla="*/ 20 h 28"/>
                <a:gd name="T16" fmla="*/ 20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8"/>
                  </a:moveTo>
                  <a:cubicBezTo>
                    <a:pt x="11" y="8"/>
                    <a:pt x="8" y="11"/>
                    <a:pt x="8" y="14"/>
                  </a:cubicBezTo>
                  <a:cubicBezTo>
                    <a:pt x="8" y="17"/>
                    <a:pt x="11" y="20"/>
                    <a:pt x="14" y="20"/>
                  </a:cubicBezTo>
                  <a:cubicBezTo>
                    <a:pt x="17" y="20"/>
                    <a:pt x="20" y="17"/>
                    <a:pt x="20" y="14"/>
                  </a:cubicBezTo>
                  <a:cubicBezTo>
                    <a:pt x="20" y="11"/>
                    <a:pt x="17" y="8"/>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6" name="Freeform 1346"/>
            <p:cNvSpPr>
              <a:spLocks noEditPoints="1"/>
            </p:cNvSpPr>
            <p:nvPr/>
          </p:nvSpPr>
          <p:spPr bwMode="auto">
            <a:xfrm>
              <a:off x="39759" y="66685"/>
              <a:ext cx="90488" cy="8890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8 h 28"/>
                <a:gd name="T12" fmla="*/ 8 w 28"/>
                <a:gd name="T13" fmla="*/ 14 h 28"/>
                <a:gd name="T14" fmla="*/ 14 w 28"/>
                <a:gd name="T15" fmla="*/ 20 h 28"/>
                <a:gd name="T16" fmla="*/ 20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8"/>
                  </a:moveTo>
                  <a:cubicBezTo>
                    <a:pt x="11" y="8"/>
                    <a:pt x="8" y="11"/>
                    <a:pt x="8" y="14"/>
                  </a:cubicBezTo>
                  <a:cubicBezTo>
                    <a:pt x="8" y="17"/>
                    <a:pt x="11" y="20"/>
                    <a:pt x="14" y="20"/>
                  </a:cubicBezTo>
                  <a:cubicBezTo>
                    <a:pt x="17" y="20"/>
                    <a:pt x="20" y="17"/>
                    <a:pt x="20" y="14"/>
                  </a:cubicBezTo>
                  <a:cubicBezTo>
                    <a:pt x="20" y="11"/>
                    <a:pt x="17" y="8"/>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7" name="Freeform 1347"/>
            <p:cNvSpPr>
              <a:spLocks noEditPoints="1"/>
            </p:cNvSpPr>
            <p:nvPr/>
          </p:nvSpPr>
          <p:spPr bwMode="auto">
            <a:xfrm>
              <a:off x="257247" y="168285"/>
              <a:ext cx="88900" cy="8890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8 h 28"/>
                <a:gd name="T12" fmla="*/ 8 w 28"/>
                <a:gd name="T13" fmla="*/ 14 h 28"/>
                <a:gd name="T14" fmla="*/ 14 w 28"/>
                <a:gd name="T15" fmla="*/ 20 h 28"/>
                <a:gd name="T16" fmla="*/ 20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8"/>
                  </a:moveTo>
                  <a:cubicBezTo>
                    <a:pt x="11" y="8"/>
                    <a:pt x="8" y="11"/>
                    <a:pt x="8" y="14"/>
                  </a:cubicBezTo>
                  <a:cubicBezTo>
                    <a:pt x="8" y="17"/>
                    <a:pt x="11" y="20"/>
                    <a:pt x="14" y="20"/>
                  </a:cubicBezTo>
                  <a:cubicBezTo>
                    <a:pt x="17" y="20"/>
                    <a:pt x="20" y="17"/>
                    <a:pt x="20" y="14"/>
                  </a:cubicBezTo>
                  <a:cubicBezTo>
                    <a:pt x="20" y="11"/>
                    <a:pt x="17" y="8"/>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8" name="Freeform 1348"/>
            <p:cNvSpPr>
              <a:spLocks noEditPoints="1"/>
            </p:cNvSpPr>
            <p:nvPr/>
          </p:nvSpPr>
          <p:spPr bwMode="auto">
            <a:xfrm>
              <a:off x="500136" y="-38090"/>
              <a:ext cx="88900" cy="8890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8 h 28"/>
                <a:gd name="T12" fmla="*/ 8 w 28"/>
                <a:gd name="T13" fmla="*/ 14 h 28"/>
                <a:gd name="T14" fmla="*/ 14 w 28"/>
                <a:gd name="T15" fmla="*/ 20 h 28"/>
                <a:gd name="T16" fmla="*/ 20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8"/>
                  </a:moveTo>
                  <a:cubicBezTo>
                    <a:pt x="11" y="8"/>
                    <a:pt x="8" y="11"/>
                    <a:pt x="8" y="14"/>
                  </a:cubicBezTo>
                  <a:cubicBezTo>
                    <a:pt x="8" y="17"/>
                    <a:pt x="11" y="20"/>
                    <a:pt x="14" y="20"/>
                  </a:cubicBezTo>
                  <a:cubicBezTo>
                    <a:pt x="17" y="20"/>
                    <a:pt x="20" y="17"/>
                    <a:pt x="20" y="14"/>
                  </a:cubicBezTo>
                  <a:cubicBezTo>
                    <a:pt x="20" y="11"/>
                    <a:pt x="17" y="8"/>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aphicFrame>
        <p:nvGraphicFramePr>
          <p:cNvPr id="7" name="Chart 6"/>
          <p:cNvGraphicFramePr/>
          <p:nvPr>
            <p:extLst>
              <p:ext uri="{D42A27DB-BD31-4B8C-83A1-F6EECF244321}">
                <p14:modId xmlns:p14="http://schemas.microsoft.com/office/powerpoint/2010/main" val="1694670472"/>
              </p:ext>
            </p:extLst>
          </p:nvPr>
        </p:nvGraphicFramePr>
        <p:xfrm>
          <a:off x="1927654" y="1922145"/>
          <a:ext cx="8649730" cy="4741044"/>
        </p:xfrm>
        <a:graphic>
          <a:graphicData uri="http://schemas.openxmlformats.org/drawingml/2006/chart">
            <c:chart xmlns:c="http://schemas.openxmlformats.org/drawingml/2006/chart" xmlns:r="http://schemas.openxmlformats.org/officeDocument/2006/relationships" r:id="rId5"/>
          </a:graphicData>
        </a:graphic>
      </p:graphicFrame>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49703342"/>
      </p:ext>
    </p:extLst>
  </p:cSld>
  <p:clrMapOvr>
    <a:masterClrMapping/>
  </p:clrMapOvr>
  <mc:AlternateContent xmlns:mc="http://schemas.openxmlformats.org/markup-compatibility/2006">
    <mc:Choice xmlns:p14="http://schemas.microsoft.com/office/powerpoint/2010/main" Requires="p14">
      <p:transition spd="slow" p14:dur="2000" advTm="39843"/>
    </mc:Choice>
    <mc:Fallback>
      <p:transition spd="slow" advTm="39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39787" y="660400"/>
            <a:ext cx="9490461" cy="701731"/>
          </a:xfrm>
        </p:spPr>
        <p:txBody>
          <a:bodyPr/>
          <a:lstStyle/>
          <a:p>
            <a:r>
              <a:rPr lang="fr-FR" b="1" dirty="0" smtClean="0">
                <a:solidFill>
                  <a:schemeClr val="accent1">
                    <a:lumMod val="75000"/>
                  </a:schemeClr>
                </a:solidFill>
                <a:cs typeface="Segoe UI Light" panose="020B0502040204020203" pitchFamily="34" charset="0"/>
              </a:rPr>
              <a:t>Implications &amp; Future Direction</a:t>
            </a:r>
            <a:endParaRPr lang="fr-FR" b="1" dirty="0">
              <a:solidFill>
                <a:schemeClr val="accent1">
                  <a:lumMod val="75000"/>
                </a:schemeClr>
              </a:solidFill>
              <a:cs typeface="Segoe UI Light" panose="020B0502040204020203" pitchFamily="34" charset="0"/>
            </a:endParaRPr>
          </a:p>
        </p:txBody>
      </p:sp>
      <p:grpSp>
        <p:nvGrpSpPr>
          <p:cNvPr id="37" name="Group 36"/>
          <p:cNvGrpSpPr/>
          <p:nvPr/>
        </p:nvGrpSpPr>
        <p:grpSpPr>
          <a:xfrm>
            <a:off x="839788" y="1849617"/>
            <a:ext cx="412922" cy="412065"/>
            <a:chOff x="2178048" y="-368300"/>
            <a:chExt cx="765176" cy="763588"/>
          </a:xfrm>
          <a:solidFill>
            <a:schemeClr val="accent1"/>
          </a:solidFill>
        </p:grpSpPr>
        <p:sp>
          <p:nvSpPr>
            <p:cNvPr id="38" name="Freeform 808"/>
            <p:cNvSpPr>
              <a:spLocks noEditPoints="1"/>
            </p:cNvSpPr>
            <p:nvPr/>
          </p:nvSpPr>
          <p:spPr bwMode="auto">
            <a:xfrm>
              <a:off x="2178048" y="-368300"/>
              <a:ext cx="765176" cy="763588"/>
            </a:xfrm>
            <a:custGeom>
              <a:avLst/>
              <a:gdLst>
                <a:gd name="T0" fmla="*/ 120 w 240"/>
                <a:gd name="T1" fmla="*/ 240 h 240"/>
                <a:gd name="T2" fmla="*/ 35 w 240"/>
                <a:gd name="T3" fmla="*/ 205 h 240"/>
                <a:gd name="T4" fmla="*/ 0 w 240"/>
                <a:gd name="T5" fmla="*/ 120 h 240"/>
                <a:gd name="T6" fmla="*/ 35 w 240"/>
                <a:gd name="T7" fmla="*/ 35 h 240"/>
                <a:gd name="T8" fmla="*/ 120 w 240"/>
                <a:gd name="T9" fmla="*/ 0 h 240"/>
                <a:gd name="T10" fmla="*/ 205 w 240"/>
                <a:gd name="T11" fmla="*/ 35 h 240"/>
                <a:gd name="T12" fmla="*/ 240 w 240"/>
                <a:gd name="T13" fmla="*/ 120 h 240"/>
                <a:gd name="T14" fmla="*/ 205 w 240"/>
                <a:gd name="T15" fmla="*/ 205 h 240"/>
                <a:gd name="T16" fmla="*/ 120 w 240"/>
                <a:gd name="T17" fmla="*/ 240 h 240"/>
                <a:gd name="T18" fmla="*/ 120 w 240"/>
                <a:gd name="T19" fmla="*/ 8 h 240"/>
                <a:gd name="T20" fmla="*/ 41 w 240"/>
                <a:gd name="T21" fmla="*/ 41 h 240"/>
                <a:gd name="T22" fmla="*/ 8 w 240"/>
                <a:gd name="T23" fmla="*/ 120 h 240"/>
                <a:gd name="T24" fmla="*/ 41 w 240"/>
                <a:gd name="T25" fmla="*/ 199 h 240"/>
                <a:gd name="T26" fmla="*/ 120 w 240"/>
                <a:gd name="T27" fmla="*/ 232 h 240"/>
                <a:gd name="T28" fmla="*/ 199 w 240"/>
                <a:gd name="T29" fmla="*/ 199 h 240"/>
                <a:gd name="T30" fmla="*/ 232 w 240"/>
                <a:gd name="T31" fmla="*/ 120 h 240"/>
                <a:gd name="T32" fmla="*/ 199 w 240"/>
                <a:gd name="T33" fmla="*/ 41 h 240"/>
                <a:gd name="T34" fmla="*/ 120 w 240"/>
                <a:gd name="T35"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cubicBezTo>
                    <a:pt x="88" y="240"/>
                    <a:pt x="58" y="228"/>
                    <a:pt x="35" y="205"/>
                  </a:cubicBezTo>
                  <a:cubicBezTo>
                    <a:pt x="12" y="182"/>
                    <a:pt x="0" y="152"/>
                    <a:pt x="0" y="120"/>
                  </a:cubicBezTo>
                  <a:cubicBezTo>
                    <a:pt x="0" y="88"/>
                    <a:pt x="12" y="58"/>
                    <a:pt x="35" y="35"/>
                  </a:cubicBezTo>
                  <a:cubicBezTo>
                    <a:pt x="58" y="12"/>
                    <a:pt x="88" y="0"/>
                    <a:pt x="120" y="0"/>
                  </a:cubicBezTo>
                  <a:cubicBezTo>
                    <a:pt x="152" y="0"/>
                    <a:pt x="182" y="12"/>
                    <a:pt x="205" y="35"/>
                  </a:cubicBezTo>
                  <a:cubicBezTo>
                    <a:pt x="228" y="58"/>
                    <a:pt x="240" y="88"/>
                    <a:pt x="240" y="120"/>
                  </a:cubicBezTo>
                  <a:cubicBezTo>
                    <a:pt x="240" y="152"/>
                    <a:pt x="228" y="182"/>
                    <a:pt x="205" y="205"/>
                  </a:cubicBezTo>
                  <a:cubicBezTo>
                    <a:pt x="182" y="228"/>
                    <a:pt x="152" y="240"/>
                    <a:pt x="120" y="240"/>
                  </a:cubicBezTo>
                  <a:close/>
                  <a:moveTo>
                    <a:pt x="120" y="8"/>
                  </a:moveTo>
                  <a:cubicBezTo>
                    <a:pt x="90" y="8"/>
                    <a:pt x="62" y="20"/>
                    <a:pt x="41" y="41"/>
                  </a:cubicBezTo>
                  <a:cubicBezTo>
                    <a:pt x="20" y="62"/>
                    <a:pt x="8" y="90"/>
                    <a:pt x="8" y="120"/>
                  </a:cubicBezTo>
                  <a:cubicBezTo>
                    <a:pt x="8" y="150"/>
                    <a:pt x="20" y="178"/>
                    <a:pt x="41" y="199"/>
                  </a:cubicBezTo>
                  <a:cubicBezTo>
                    <a:pt x="62" y="220"/>
                    <a:pt x="90" y="232"/>
                    <a:pt x="120" y="232"/>
                  </a:cubicBezTo>
                  <a:cubicBezTo>
                    <a:pt x="150" y="232"/>
                    <a:pt x="178" y="220"/>
                    <a:pt x="199" y="199"/>
                  </a:cubicBezTo>
                  <a:cubicBezTo>
                    <a:pt x="220" y="178"/>
                    <a:pt x="232" y="150"/>
                    <a:pt x="232" y="120"/>
                  </a:cubicBezTo>
                  <a:cubicBezTo>
                    <a:pt x="232" y="90"/>
                    <a:pt x="220" y="62"/>
                    <a:pt x="199" y="41"/>
                  </a:cubicBezTo>
                  <a:cubicBezTo>
                    <a:pt x="178" y="20"/>
                    <a:pt x="150"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9" name="Freeform 809"/>
            <p:cNvSpPr>
              <a:spLocks/>
            </p:cNvSpPr>
            <p:nvPr/>
          </p:nvSpPr>
          <p:spPr bwMode="auto">
            <a:xfrm>
              <a:off x="2370136" y="0"/>
              <a:ext cx="381000" cy="25400"/>
            </a:xfrm>
            <a:custGeom>
              <a:avLst/>
              <a:gdLst>
                <a:gd name="T0" fmla="*/ 116 w 120"/>
                <a:gd name="T1" fmla="*/ 8 h 8"/>
                <a:gd name="T2" fmla="*/ 4 w 120"/>
                <a:gd name="T3" fmla="*/ 8 h 8"/>
                <a:gd name="T4" fmla="*/ 0 w 120"/>
                <a:gd name="T5" fmla="*/ 4 h 8"/>
                <a:gd name="T6" fmla="*/ 4 w 120"/>
                <a:gd name="T7" fmla="*/ 0 h 8"/>
                <a:gd name="T8" fmla="*/ 116 w 120"/>
                <a:gd name="T9" fmla="*/ 0 h 8"/>
                <a:gd name="T10" fmla="*/ 120 w 120"/>
                <a:gd name="T11" fmla="*/ 4 h 8"/>
                <a:gd name="T12" fmla="*/ 116 w 12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20" h="8">
                  <a:moveTo>
                    <a:pt x="116" y="8"/>
                  </a:moveTo>
                  <a:cubicBezTo>
                    <a:pt x="4" y="8"/>
                    <a:pt x="4" y="8"/>
                    <a:pt x="4" y="8"/>
                  </a:cubicBezTo>
                  <a:cubicBezTo>
                    <a:pt x="2" y="8"/>
                    <a:pt x="0" y="6"/>
                    <a:pt x="0" y="4"/>
                  </a:cubicBezTo>
                  <a:cubicBezTo>
                    <a:pt x="0" y="2"/>
                    <a:pt x="2" y="0"/>
                    <a:pt x="4" y="0"/>
                  </a:cubicBezTo>
                  <a:cubicBezTo>
                    <a:pt x="116" y="0"/>
                    <a:pt x="116" y="0"/>
                    <a:pt x="116" y="0"/>
                  </a:cubicBezTo>
                  <a:cubicBezTo>
                    <a:pt x="118" y="0"/>
                    <a:pt x="120" y="2"/>
                    <a:pt x="120" y="4"/>
                  </a:cubicBezTo>
                  <a:cubicBezTo>
                    <a:pt x="120" y="6"/>
                    <a:pt x="118"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0" name="Freeform 810"/>
            <p:cNvSpPr>
              <a:spLocks/>
            </p:cNvSpPr>
            <p:nvPr/>
          </p:nvSpPr>
          <p:spPr bwMode="auto">
            <a:xfrm>
              <a:off x="2547936" y="-177800"/>
              <a:ext cx="25400" cy="382588"/>
            </a:xfrm>
            <a:custGeom>
              <a:avLst/>
              <a:gdLst>
                <a:gd name="T0" fmla="*/ 4 w 8"/>
                <a:gd name="T1" fmla="*/ 120 h 120"/>
                <a:gd name="T2" fmla="*/ 0 w 8"/>
                <a:gd name="T3" fmla="*/ 116 h 120"/>
                <a:gd name="T4" fmla="*/ 0 w 8"/>
                <a:gd name="T5" fmla="*/ 4 h 120"/>
                <a:gd name="T6" fmla="*/ 4 w 8"/>
                <a:gd name="T7" fmla="*/ 0 h 120"/>
                <a:gd name="T8" fmla="*/ 8 w 8"/>
                <a:gd name="T9" fmla="*/ 4 h 120"/>
                <a:gd name="T10" fmla="*/ 8 w 8"/>
                <a:gd name="T11" fmla="*/ 116 h 120"/>
                <a:gd name="T12" fmla="*/ 4 w 8"/>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8" h="120">
                  <a:moveTo>
                    <a:pt x="4" y="120"/>
                  </a:moveTo>
                  <a:cubicBezTo>
                    <a:pt x="2" y="120"/>
                    <a:pt x="0" y="118"/>
                    <a:pt x="0" y="116"/>
                  </a:cubicBezTo>
                  <a:cubicBezTo>
                    <a:pt x="0" y="4"/>
                    <a:pt x="0" y="4"/>
                    <a:pt x="0" y="4"/>
                  </a:cubicBezTo>
                  <a:cubicBezTo>
                    <a:pt x="0" y="2"/>
                    <a:pt x="2" y="0"/>
                    <a:pt x="4" y="0"/>
                  </a:cubicBezTo>
                  <a:cubicBezTo>
                    <a:pt x="6" y="0"/>
                    <a:pt x="8" y="2"/>
                    <a:pt x="8" y="4"/>
                  </a:cubicBezTo>
                  <a:cubicBezTo>
                    <a:pt x="8" y="116"/>
                    <a:pt x="8" y="116"/>
                    <a:pt x="8" y="116"/>
                  </a:cubicBezTo>
                  <a:cubicBezTo>
                    <a:pt x="8" y="118"/>
                    <a:pt x="6" y="120"/>
                    <a:pt x="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pSp>
        <p:nvGrpSpPr>
          <p:cNvPr id="41" name="Group 40"/>
          <p:cNvGrpSpPr/>
          <p:nvPr/>
        </p:nvGrpSpPr>
        <p:grpSpPr>
          <a:xfrm>
            <a:off x="812376" y="2749168"/>
            <a:ext cx="412922" cy="412065"/>
            <a:chOff x="2178048" y="-368300"/>
            <a:chExt cx="765176" cy="763588"/>
          </a:xfrm>
          <a:solidFill>
            <a:schemeClr val="accent1"/>
          </a:solidFill>
        </p:grpSpPr>
        <p:sp>
          <p:nvSpPr>
            <p:cNvPr id="46" name="Freeform 808"/>
            <p:cNvSpPr>
              <a:spLocks noEditPoints="1"/>
            </p:cNvSpPr>
            <p:nvPr/>
          </p:nvSpPr>
          <p:spPr bwMode="auto">
            <a:xfrm>
              <a:off x="2178048" y="-368300"/>
              <a:ext cx="765176" cy="763588"/>
            </a:xfrm>
            <a:custGeom>
              <a:avLst/>
              <a:gdLst>
                <a:gd name="T0" fmla="*/ 120 w 240"/>
                <a:gd name="T1" fmla="*/ 240 h 240"/>
                <a:gd name="T2" fmla="*/ 35 w 240"/>
                <a:gd name="T3" fmla="*/ 205 h 240"/>
                <a:gd name="T4" fmla="*/ 0 w 240"/>
                <a:gd name="T5" fmla="*/ 120 h 240"/>
                <a:gd name="T6" fmla="*/ 35 w 240"/>
                <a:gd name="T7" fmla="*/ 35 h 240"/>
                <a:gd name="T8" fmla="*/ 120 w 240"/>
                <a:gd name="T9" fmla="*/ 0 h 240"/>
                <a:gd name="T10" fmla="*/ 205 w 240"/>
                <a:gd name="T11" fmla="*/ 35 h 240"/>
                <a:gd name="T12" fmla="*/ 240 w 240"/>
                <a:gd name="T13" fmla="*/ 120 h 240"/>
                <a:gd name="T14" fmla="*/ 205 w 240"/>
                <a:gd name="T15" fmla="*/ 205 h 240"/>
                <a:gd name="T16" fmla="*/ 120 w 240"/>
                <a:gd name="T17" fmla="*/ 240 h 240"/>
                <a:gd name="T18" fmla="*/ 120 w 240"/>
                <a:gd name="T19" fmla="*/ 8 h 240"/>
                <a:gd name="T20" fmla="*/ 41 w 240"/>
                <a:gd name="T21" fmla="*/ 41 h 240"/>
                <a:gd name="T22" fmla="*/ 8 w 240"/>
                <a:gd name="T23" fmla="*/ 120 h 240"/>
                <a:gd name="T24" fmla="*/ 41 w 240"/>
                <a:gd name="T25" fmla="*/ 199 h 240"/>
                <a:gd name="T26" fmla="*/ 120 w 240"/>
                <a:gd name="T27" fmla="*/ 232 h 240"/>
                <a:gd name="T28" fmla="*/ 199 w 240"/>
                <a:gd name="T29" fmla="*/ 199 h 240"/>
                <a:gd name="T30" fmla="*/ 232 w 240"/>
                <a:gd name="T31" fmla="*/ 120 h 240"/>
                <a:gd name="T32" fmla="*/ 199 w 240"/>
                <a:gd name="T33" fmla="*/ 41 h 240"/>
                <a:gd name="T34" fmla="*/ 120 w 240"/>
                <a:gd name="T35"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cubicBezTo>
                    <a:pt x="88" y="240"/>
                    <a:pt x="58" y="228"/>
                    <a:pt x="35" y="205"/>
                  </a:cubicBezTo>
                  <a:cubicBezTo>
                    <a:pt x="12" y="182"/>
                    <a:pt x="0" y="152"/>
                    <a:pt x="0" y="120"/>
                  </a:cubicBezTo>
                  <a:cubicBezTo>
                    <a:pt x="0" y="88"/>
                    <a:pt x="12" y="58"/>
                    <a:pt x="35" y="35"/>
                  </a:cubicBezTo>
                  <a:cubicBezTo>
                    <a:pt x="58" y="12"/>
                    <a:pt x="88" y="0"/>
                    <a:pt x="120" y="0"/>
                  </a:cubicBezTo>
                  <a:cubicBezTo>
                    <a:pt x="152" y="0"/>
                    <a:pt x="182" y="12"/>
                    <a:pt x="205" y="35"/>
                  </a:cubicBezTo>
                  <a:cubicBezTo>
                    <a:pt x="228" y="58"/>
                    <a:pt x="240" y="88"/>
                    <a:pt x="240" y="120"/>
                  </a:cubicBezTo>
                  <a:cubicBezTo>
                    <a:pt x="240" y="152"/>
                    <a:pt x="228" y="182"/>
                    <a:pt x="205" y="205"/>
                  </a:cubicBezTo>
                  <a:cubicBezTo>
                    <a:pt x="182" y="228"/>
                    <a:pt x="152" y="240"/>
                    <a:pt x="120" y="240"/>
                  </a:cubicBezTo>
                  <a:close/>
                  <a:moveTo>
                    <a:pt x="120" y="8"/>
                  </a:moveTo>
                  <a:cubicBezTo>
                    <a:pt x="90" y="8"/>
                    <a:pt x="62" y="20"/>
                    <a:pt x="41" y="41"/>
                  </a:cubicBezTo>
                  <a:cubicBezTo>
                    <a:pt x="20" y="62"/>
                    <a:pt x="8" y="90"/>
                    <a:pt x="8" y="120"/>
                  </a:cubicBezTo>
                  <a:cubicBezTo>
                    <a:pt x="8" y="150"/>
                    <a:pt x="20" y="178"/>
                    <a:pt x="41" y="199"/>
                  </a:cubicBezTo>
                  <a:cubicBezTo>
                    <a:pt x="62" y="220"/>
                    <a:pt x="90" y="232"/>
                    <a:pt x="120" y="232"/>
                  </a:cubicBezTo>
                  <a:cubicBezTo>
                    <a:pt x="150" y="232"/>
                    <a:pt x="178" y="220"/>
                    <a:pt x="199" y="199"/>
                  </a:cubicBezTo>
                  <a:cubicBezTo>
                    <a:pt x="220" y="178"/>
                    <a:pt x="232" y="150"/>
                    <a:pt x="232" y="120"/>
                  </a:cubicBezTo>
                  <a:cubicBezTo>
                    <a:pt x="232" y="90"/>
                    <a:pt x="220" y="62"/>
                    <a:pt x="199" y="41"/>
                  </a:cubicBezTo>
                  <a:cubicBezTo>
                    <a:pt x="178" y="20"/>
                    <a:pt x="150"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7" name="Freeform 809"/>
            <p:cNvSpPr>
              <a:spLocks/>
            </p:cNvSpPr>
            <p:nvPr/>
          </p:nvSpPr>
          <p:spPr bwMode="auto">
            <a:xfrm>
              <a:off x="2370136" y="0"/>
              <a:ext cx="381000" cy="25400"/>
            </a:xfrm>
            <a:custGeom>
              <a:avLst/>
              <a:gdLst>
                <a:gd name="T0" fmla="*/ 116 w 120"/>
                <a:gd name="T1" fmla="*/ 8 h 8"/>
                <a:gd name="T2" fmla="*/ 4 w 120"/>
                <a:gd name="T3" fmla="*/ 8 h 8"/>
                <a:gd name="T4" fmla="*/ 0 w 120"/>
                <a:gd name="T5" fmla="*/ 4 h 8"/>
                <a:gd name="T6" fmla="*/ 4 w 120"/>
                <a:gd name="T7" fmla="*/ 0 h 8"/>
                <a:gd name="T8" fmla="*/ 116 w 120"/>
                <a:gd name="T9" fmla="*/ 0 h 8"/>
                <a:gd name="T10" fmla="*/ 120 w 120"/>
                <a:gd name="T11" fmla="*/ 4 h 8"/>
                <a:gd name="T12" fmla="*/ 116 w 12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20" h="8">
                  <a:moveTo>
                    <a:pt x="116" y="8"/>
                  </a:moveTo>
                  <a:cubicBezTo>
                    <a:pt x="4" y="8"/>
                    <a:pt x="4" y="8"/>
                    <a:pt x="4" y="8"/>
                  </a:cubicBezTo>
                  <a:cubicBezTo>
                    <a:pt x="2" y="8"/>
                    <a:pt x="0" y="6"/>
                    <a:pt x="0" y="4"/>
                  </a:cubicBezTo>
                  <a:cubicBezTo>
                    <a:pt x="0" y="2"/>
                    <a:pt x="2" y="0"/>
                    <a:pt x="4" y="0"/>
                  </a:cubicBezTo>
                  <a:cubicBezTo>
                    <a:pt x="116" y="0"/>
                    <a:pt x="116" y="0"/>
                    <a:pt x="116" y="0"/>
                  </a:cubicBezTo>
                  <a:cubicBezTo>
                    <a:pt x="118" y="0"/>
                    <a:pt x="120" y="2"/>
                    <a:pt x="120" y="4"/>
                  </a:cubicBezTo>
                  <a:cubicBezTo>
                    <a:pt x="120" y="6"/>
                    <a:pt x="118"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8" name="Freeform 810"/>
            <p:cNvSpPr>
              <a:spLocks/>
            </p:cNvSpPr>
            <p:nvPr/>
          </p:nvSpPr>
          <p:spPr bwMode="auto">
            <a:xfrm>
              <a:off x="2547936" y="-177800"/>
              <a:ext cx="25400" cy="382588"/>
            </a:xfrm>
            <a:custGeom>
              <a:avLst/>
              <a:gdLst>
                <a:gd name="T0" fmla="*/ 4 w 8"/>
                <a:gd name="T1" fmla="*/ 120 h 120"/>
                <a:gd name="T2" fmla="*/ 0 w 8"/>
                <a:gd name="T3" fmla="*/ 116 h 120"/>
                <a:gd name="T4" fmla="*/ 0 w 8"/>
                <a:gd name="T5" fmla="*/ 4 h 120"/>
                <a:gd name="T6" fmla="*/ 4 w 8"/>
                <a:gd name="T7" fmla="*/ 0 h 120"/>
                <a:gd name="T8" fmla="*/ 8 w 8"/>
                <a:gd name="T9" fmla="*/ 4 h 120"/>
                <a:gd name="T10" fmla="*/ 8 w 8"/>
                <a:gd name="T11" fmla="*/ 116 h 120"/>
                <a:gd name="T12" fmla="*/ 4 w 8"/>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8" h="120">
                  <a:moveTo>
                    <a:pt x="4" y="120"/>
                  </a:moveTo>
                  <a:cubicBezTo>
                    <a:pt x="2" y="120"/>
                    <a:pt x="0" y="118"/>
                    <a:pt x="0" y="116"/>
                  </a:cubicBezTo>
                  <a:cubicBezTo>
                    <a:pt x="0" y="4"/>
                    <a:pt x="0" y="4"/>
                    <a:pt x="0" y="4"/>
                  </a:cubicBezTo>
                  <a:cubicBezTo>
                    <a:pt x="0" y="2"/>
                    <a:pt x="2" y="0"/>
                    <a:pt x="4" y="0"/>
                  </a:cubicBezTo>
                  <a:cubicBezTo>
                    <a:pt x="6" y="0"/>
                    <a:pt x="8" y="2"/>
                    <a:pt x="8" y="4"/>
                  </a:cubicBezTo>
                  <a:cubicBezTo>
                    <a:pt x="8" y="116"/>
                    <a:pt x="8" y="116"/>
                    <a:pt x="8" y="116"/>
                  </a:cubicBezTo>
                  <a:cubicBezTo>
                    <a:pt x="8" y="118"/>
                    <a:pt x="6" y="120"/>
                    <a:pt x="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pSp>
        <p:nvGrpSpPr>
          <p:cNvPr id="53" name="Group 52"/>
          <p:cNvGrpSpPr/>
          <p:nvPr/>
        </p:nvGrpSpPr>
        <p:grpSpPr>
          <a:xfrm>
            <a:off x="819229" y="3658171"/>
            <a:ext cx="412922" cy="412065"/>
            <a:chOff x="2178048" y="-368300"/>
            <a:chExt cx="765176" cy="763588"/>
          </a:xfrm>
          <a:solidFill>
            <a:schemeClr val="accent1"/>
          </a:solidFill>
        </p:grpSpPr>
        <p:sp>
          <p:nvSpPr>
            <p:cNvPr id="54" name="Freeform 808"/>
            <p:cNvSpPr>
              <a:spLocks noEditPoints="1"/>
            </p:cNvSpPr>
            <p:nvPr/>
          </p:nvSpPr>
          <p:spPr bwMode="auto">
            <a:xfrm>
              <a:off x="2178048" y="-368300"/>
              <a:ext cx="765176" cy="763588"/>
            </a:xfrm>
            <a:custGeom>
              <a:avLst/>
              <a:gdLst>
                <a:gd name="T0" fmla="*/ 120 w 240"/>
                <a:gd name="T1" fmla="*/ 240 h 240"/>
                <a:gd name="T2" fmla="*/ 35 w 240"/>
                <a:gd name="T3" fmla="*/ 205 h 240"/>
                <a:gd name="T4" fmla="*/ 0 w 240"/>
                <a:gd name="T5" fmla="*/ 120 h 240"/>
                <a:gd name="T6" fmla="*/ 35 w 240"/>
                <a:gd name="T7" fmla="*/ 35 h 240"/>
                <a:gd name="T8" fmla="*/ 120 w 240"/>
                <a:gd name="T9" fmla="*/ 0 h 240"/>
                <a:gd name="T10" fmla="*/ 205 w 240"/>
                <a:gd name="T11" fmla="*/ 35 h 240"/>
                <a:gd name="T12" fmla="*/ 240 w 240"/>
                <a:gd name="T13" fmla="*/ 120 h 240"/>
                <a:gd name="T14" fmla="*/ 205 w 240"/>
                <a:gd name="T15" fmla="*/ 205 h 240"/>
                <a:gd name="T16" fmla="*/ 120 w 240"/>
                <a:gd name="T17" fmla="*/ 240 h 240"/>
                <a:gd name="T18" fmla="*/ 120 w 240"/>
                <a:gd name="T19" fmla="*/ 8 h 240"/>
                <a:gd name="T20" fmla="*/ 41 w 240"/>
                <a:gd name="T21" fmla="*/ 41 h 240"/>
                <a:gd name="T22" fmla="*/ 8 w 240"/>
                <a:gd name="T23" fmla="*/ 120 h 240"/>
                <a:gd name="T24" fmla="*/ 41 w 240"/>
                <a:gd name="T25" fmla="*/ 199 h 240"/>
                <a:gd name="T26" fmla="*/ 120 w 240"/>
                <a:gd name="T27" fmla="*/ 232 h 240"/>
                <a:gd name="T28" fmla="*/ 199 w 240"/>
                <a:gd name="T29" fmla="*/ 199 h 240"/>
                <a:gd name="T30" fmla="*/ 232 w 240"/>
                <a:gd name="T31" fmla="*/ 120 h 240"/>
                <a:gd name="T32" fmla="*/ 199 w 240"/>
                <a:gd name="T33" fmla="*/ 41 h 240"/>
                <a:gd name="T34" fmla="*/ 120 w 240"/>
                <a:gd name="T35"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cubicBezTo>
                    <a:pt x="88" y="240"/>
                    <a:pt x="58" y="228"/>
                    <a:pt x="35" y="205"/>
                  </a:cubicBezTo>
                  <a:cubicBezTo>
                    <a:pt x="12" y="182"/>
                    <a:pt x="0" y="152"/>
                    <a:pt x="0" y="120"/>
                  </a:cubicBezTo>
                  <a:cubicBezTo>
                    <a:pt x="0" y="88"/>
                    <a:pt x="12" y="58"/>
                    <a:pt x="35" y="35"/>
                  </a:cubicBezTo>
                  <a:cubicBezTo>
                    <a:pt x="58" y="12"/>
                    <a:pt x="88" y="0"/>
                    <a:pt x="120" y="0"/>
                  </a:cubicBezTo>
                  <a:cubicBezTo>
                    <a:pt x="152" y="0"/>
                    <a:pt x="182" y="12"/>
                    <a:pt x="205" y="35"/>
                  </a:cubicBezTo>
                  <a:cubicBezTo>
                    <a:pt x="228" y="58"/>
                    <a:pt x="240" y="88"/>
                    <a:pt x="240" y="120"/>
                  </a:cubicBezTo>
                  <a:cubicBezTo>
                    <a:pt x="240" y="152"/>
                    <a:pt x="228" y="182"/>
                    <a:pt x="205" y="205"/>
                  </a:cubicBezTo>
                  <a:cubicBezTo>
                    <a:pt x="182" y="228"/>
                    <a:pt x="152" y="240"/>
                    <a:pt x="120" y="240"/>
                  </a:cubicBezTo>
                  <a:close/>
                  <a:moveTo>
                    <a:pt x="120" y="8"/>
                  </a:moveTo>
                  <a:cubicBezTo>
                    <a:pt x="90" y="8"/>
                    <a:pt x="62" y="20"/>
                    <a:pt x="41" y="41"/>
                  </a:cubicBezTo>
                  <a:cubicBezTo>
                    <a:pt x="20" y="62"/>
                    <a:pt x="8" y="90"/>
                    <a:pt x="8" y="120"/>
                  </a:cubicBezTo>
                  <a:cubicBezTo>
                    <a:pt x="8" y="150"/>
                    <a:pt x="20" y="178"/>
                    <a:pt x="41" y="199"/>
                  </a:cubicBezTo>
                  <a:cubicBezTo>
                    <a:pt x="62" y="220"/>
                    <a:pt x="90" y="232"/>
                    <a:pt x="120" y="232"/>
                  </a:cubicBezTo>
                  <a:cubicBezTo>
                    <a:pt x="150" y="232"/>
                    <a:pt x="178" y="220"/>
                    <a:pt x="199" y="199"/>
                  </a:cubicBezTo>
                  <a:cubicBezTo>
                    <a:pt x="220" y="178"/>
                    <a:pt x="232" y="150"/>
                    <a:pt x="232" y="120"/>
                  </a:cubicBezTo>
                  <a:cubicBezTo>
                    <a:pt x="232" y="90"/>
                    <a:pt x="220" y="62"/>
                    <a:pt x="199" y="41"/>
                  </a:cubicBezTo>
                  <a:cubicBezTo>
                    <a:pt x="178" y="20"/>
                    <a:pt x="150"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5" name="Freeform 809"/>
            <p:cNvSpPr>
              <a:spLocks/>
            </p:cNvSpPr>
            <p:nvPr/>
          </p:nvSpPr>
          <p:spPr bwMode="auto">
            <a:xfrm>
              <a:off x="2370136" y="0"/>
              <a:ext cx="381000" cy="25400"/>
            </a:xfrm>
            <a:custGeom>
              <a:avLst/>
              <a:gdLst>
                <a:gd name="T0" fmla="*/ 116 w 120"/>
                <a:gd name="T1" fmla="*/ 8 h 8"/>
                <a:gd name="T2" fmla="*/ 4 w 120"/>
                <a:gd name="T3" fmla="*/ 8 h 8"/>
                <a:gd name="T4" fmla="*/ 0 w 120"/>
                <a:gd name="T5" fmla="*/ 4 h 8"/>
                <a:gd name="T6" fmla="*/ 4 w 120"/>
                <a:gd name="T7" fmla="*/ 0 h 8"/>
                <a:gd name="T8" fmla="*/ 116 w 120"/>
                <a:gd name="T9" fmla="*/ 0 h 8"/>
                <a:gd name="T10" fmla="*/ 120 w 120"/>
                <a:gd name="T11" fmla="*/ 4 h 8"/>
                <a:gd name="T12" fmla="*/ 116 w 12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20" h="8">
                  <a:moveTo>
                    <a:pt x="116" y="8"/>
                  </a:moveTo>
                  <a:cubicBezTo>
                    <a:pt x="4" y="8"/>
                    <a:pt x="4" y="8"/>
                    <a:pt x="4" y="8"/>
                  </a:cubicBezTo>
                  <a:cubicBezTo>
                    <a:pt x="2" y="8"/>
                    <a:pt x="0" y="6"/>
                    <a:pt x="0" y="4"/>
                  </a:cubicBezTo>
                  <a:cubicBezTo>
                    <a:pt x="0" y="2"/>
                    <a:pt x="2" y="0"/>
                    <a:pt x="4" y="0"/>
                  </a:cubicBezTo>
                  <a:cubicBezTo>
                    <a:pt x="116" y="0"/>
                    <a:pt x="116" y="0"/>
                    <a:pt x="116" y="0"/>
                  </a:cubicBezTo>
                  <a:cubicBezTo>
                    <a:pt x="118" y="0"/>
                    <a:pt x="120" y="2"/>
                    <a:pt x="120" y="4"/>
                  </a:cubicBezTo>
                  <a:cubicBezTo>
                    <a:pt x="120" y="6"/>
                    <a:pt x="118"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6" name="Freeform 810"/>
            <p:cNvSpPr>
              <a:spLocks/>
            </p:cNvSpPr>
            <p:nvPr/>
          </p:nvSpPr>
          <p:spPr bwMode="auto">
            <a:xfrm>
              <a:off x="2547936" y="-177800"/>
              <a:ext cx="25400" cy="382588"/>
            </a:xfrm>
            <a:custGeom>
              <a:avLst/>
              <a:gdLst>
                <a:gd name="T0" fmla="*/ 4 w 8"/>
                <a:gd name="T1" fmla="*/ 120 h 120"/>
                <a:gd name="T2" fmla="*/ 0 w 8"/>
                <a:gd name="T3" fmla="*/ 116 h 120"/>
                <a:gd name="T4" fmla="*/ 0 w 8"/>
                <a:gd name="T5" fmla="*/ 4 h 120"/>
                <a:gd name="T6" fmla="*/ 4 w 8"/>
                <a:gd name="T7" fmla="*/ 0 h 120"/>
                <a:gd name="T8" fmla="*/ 8 w 8"/>
                <a:gd name="T9" fmla="*/ 4 h 120"/>
                <a:gd name="T10" fmla="*/ 8 w 8"/>
                <a:gd name="T11" fmla="*/ 116 h 120"/>
                <a:gd name="T12" fmla="*/ 4 w 8"/>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8" h="120">
                  <a:moveTo>
                    <a:pt x="4" y="120"/>
                  </a:moveTo>
                  <a:cubicBezTo>
                    <a:pt x="2" y="120"/>
                    <a:pt x="0" y="118"/>
                    <a:pt x="0" y="116"/>
                  </a:cubicBezTo>
                  <a:cubicBezTo>
                    <a:pt x="0" y="4"/>
                    <a:pt x="0" y="4"/>
                    <a:pt x="0" y="4"/>
                  </a:cubicBezTo>
                  <a:cubicBezTo>
                    <a:pt x="0" y="2"/>
                    <a:pt x="2" y="0"/>
                    <a:pt x="4" y="0"/>
                  </a:cubicBezTo>
                  <a:cubicBezTo>
                    <a:pt x="6" y="0"/>
                    <a:pt x="8" y="2"/>
                    <a:pt x="8" y="4"/>
                  </a:cubicBezTo>
                  <a:cubicBezTo>
                    <a:pt x="8" y="116"/>
                    <a:pt x="8" y="116"/>
                    <a:pt x="8" y="116"/>
                  </a:cubicBezTo>
                  <a:cubicBezTo>
                    <a:pt x="8" y="118"/>
                    <a:pt x="6" y="120"/>
                    <a:pt x="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2" name="TextBox 1"/>
          <p:cNvSpPr txBox="1"/>
          <p:nvPr/>
        </p:nvSpPr>
        <p:spPr>
          <a:xfrm>
            <a:off x="1348659" y="1892350"/>
            <a:ext cx="7193829" cy="369332"/>
          </a:xfrm>
          <a:prstGeom prst="rect">
            <a:avLst/>
          </a:prstGeom>
          <a:noFill/>
        </p:spPr>
        <p:txBody>
          <a:bodyPr wrap="none" lIns="0" rtlCol="0" anchor="t">
            <a:spAutoFit/>
          </a:bodyPr>
          <a:lstStyle/>
          <a:p>
            <a:pPr>
              <a:lnSpc>
                <a:spcPct val="90000"/>
              </a:lnSpc>
            </a:pPr>
            <a:r>
              <a:rPr lang="en-US" sz="2000" dirty="0">
                <a:solidFill>
                  <a:schemeClr val="tx1">
                    <a:lumMod val="50000"/>
                  </a:schemeClr>
                </a:solidFill>
                <a:latin typeface="Helvetica Neue Medium" charset="0"/>
                <a:ea typeface="Helvetica Neue Medium" charset="0"/>
                <a:cs typeface="Helvetica Neue Medium" charset="0"/>
              </a:rPr>
              <a:t>Imputation is not an easy process to do with high accuracy</a:t>
            </a:r>
            <a:r>
              <a:rPr lang="en-US" sz="2000" dirty="0"/>
              <a:t>. </a:t>
            </a:r>
            <a:endParaRPr lang="en-US" sz="2000" dirty="0" smtClean="0">
              <a:latin typeface="Helvetica Neue Thin" charset="0"/>
              <a:ea typeface="Helvetica Neue Thin" charset="0"/>
              <a:cs typeface="Helvetica Neue Thin" charset="0"/>
            </a:endParaRPr>
          </a:p>
        </p:txBody>
      </p:sp>
      <p:sp>
        <p:nvSpPr>
          <p:cNvPr id="19" name="TextBox 18"/>
          <p:cNvSpPr txBox="1"/>
          <p:nvPr/>
        </p:nvSpPr>
        <p:spPr>
          <a:xfrm>
            <a:off x="1342663" y="2647912"/>
            <a:ext cx="9834206" cy="646331"/>
          </a:xfrm>
          <a:prstGeom prst="rect">
            <a:avLst/>
          </a:prstGeom>
          <a:noFill/>
        </p:spPr>
        <p:txBody>
          <a:bodyPr wrap="square" lIns="0" rtlCol="0" anchor="t">
            <a:spAutoFit/>
          </a:bodyPr>
          <a:lstStyle/>
          <a:p>
            <a:pPr>
              <a:lnSpc>
                <a:spcPct val="90000"/>
              </a:lnSpc>
            </a:pPr>
            <a:r>
              <a:rPr lang="en-US" sz="2000" dirty="0" smtClean="0">
                <a:solidFill>
                  <a:schemeClr val="tx1">
                    <a:lumMod val="50000"/>
                  </a:schemeClr>
                </a:solidFill>
                <a:latin typeface="Helvetica Neue Medium" charset="0"/>
                <a:ea typeface="Helvetica Neue Medium" charset="0"/>
                <a:cs typeface="Helvetica Neue Medium" charset="0"/>
              </a:rPr>
              <a:t>Crude methods of random or mode imputation can work in certain scenarios as shown in the 1000 </a:t>
            </a:r>
            <a:r>
              <a:rPr lang="en-US" sz="2000" smtClean="0">
                <a:solidFill>
                  <a:schemeClr val="tx1">
                    <a:lumMod val="50000"/>
                  </a:schemeClr>
                </a:solidFill>
                <a:latin typeface="Helvetica Neue Medium" charset="0"/>
                <a:ea typeface="Helvetica Neue Medium" charset="0"/>
                <a:cs typeface="Helvetica Neue Medium" charset="0"/>
              </a:rPr>
              <a:t>Genome simulation</a:t>
            </a:r>
            <a:endParaRPr lang="en-US" sz="2000" dirty="0" smtClean="0">
              <a:latin typeface="Helvetica Neue Thin" charset="0"/>
              <a:ea typeface="Helvetica Neue Thin" charset="0"/>
              <a:cs typeface="Helvetica Neue Thin" charset="0"/>
            </a:endParaRPr>
          </a:p>
        </p:txBody>
      </p:sp>
      <p:sp>
        <p:nvSpPr>
          <p:cNvPr id="20" name="TextBox 19"/>
          <p:cNvSpPr txBox="1"/>
          <p:nvPr/>
        </p:nvSpPr>
        <p:spPr>
          <a:xfrm>
            <a:off x="1328100" y="3573250"/>
            <a:ext cx="9834206" cy="646331"/>
          </a:xfrm>
          <a:prstGeom prst="rect">
            <a:avLst/>
          </a:prstGeom>
          <a:noFill/>
        </p:spPr>
        <p:txBody>
          <a:bodyPr wrap="square" lIns="0" rtlCol="0" anchor="t">
            <a:spAutoFit/>
          </a:bodyPr>
          <a:lstStyle/>
          <a:p>
            <a:pPr>
              <a:lnSpc>
                <a:spcPct val="90000"/>
              </a:lnSpc>
            </a:pPr>
            <a:r>
              <a:rPr lang="en-US" sz="2000" dirty="0" smtClean="0">
                <a:solidFill>
                  <a:schemeClr val="tx1">
                    <a:lumMod val="50000"/>
                  </a:schemeClr>
                </a:solidFill>
                <a:latin typeface="Helvetica Neue Medium" charset="0"/>
                <a:ea typeface="Helvetica Neue Medium" charset="0"/>
                <a:cs typeface="Helvetica Neue Medium" charset="0"/>
              </a:rPr>
              <a:t>The SVD imputation approach does require improvement in terms of </a:t>
            </a:r>
            <a:r>
              <a:rPr lang="en-US" sz="2000" dirty="0">
                <a:solidFill>
                  <a:schemeClr val="tx1">
                    <a:lumMod val="50000"/>
                  </a:schemeClr>
                </a:solidFill>
                <a:latin typeface="Helvetica Neue Medium" charset="0"/>
                <a:ea typeface="Helvetica Neue Medium" charset="0"/>
                <a:cs typeface="Helvetica Neue Medium" charset="0"/>
              </a:rPr>
              <a:t>accounting for </a:t>
            </a:r>
            <a:r>
              <a:rPr lang="en-US" sz="2000" dirty="0" smtClean="0">
                <a:solidFill>
                  <a:schemeClr val="tx1">
                    <a:lumMod val="50000"/>
                  </a:schemeClr>
                </a:solidFill>
                <a:latin typeface="Helvetica Neue Medium" charset="0"/>
                <a:ea typeface="Helvetica Neue Medium" charset="0"/>
                <a:cs typeface="Helvetica Neue Medium" charset="0"/>
              </a:rPr>
              <a:t>high correlation between the SNPs</a:t>
            </a:r>
            <a:endParaRPr lang="en-US" sz="2000" dirty="0" smtClean="0">
              <a:latin typeface="Helvetica Neue Thin" charset="0"/>
              <a:ea typeface="Helvetica Neue Thin" charset="0"/>
              <a:cs typeface="Helvetica Neue Thin" charset="0"/>
            </a:endParaRPr>
          </a:p>
        </p:txBody>
      </p:sp>
      <p:grpSp>
        <p:nvGrpSpPr>
          <p:cNvPr id="25" name="Group 24"/>
          <p:cNvGrpSpPr/>
          <p:nvPr/>
        </p:nvGrpSpPr>
        <p:grpSpPr>
          <a:xfrm>
            <a:off x="812376" y="4567174"/>
            <a:ext cx="412922" cy="412065"/>
            <a:chOff x="2178048" y="-368300"/>
            <a:chExt cx="765176" cy="763588"/>
          </a:xfrm>
          <a:solidFill>
            <a:schemeClr val="accent1"/>
          </a:solidFill>
        </p:grpSpPr>
        <p:sp>
          <p:nvSpPr>
            <p:cNvPr id="26" name="Freeform 808"/>
            <p:cNvSpPr>
              <a:spLocks noEditPoints="1"/>
            </p:cNvSpPr>
            <p:nvPr/>
          </p:nvSpPr>
          <p:spPr bwMode="auto">
            <a:xfrm>
              <a:off x="2178048" y="-368300"/>
              <a:ext cx="765176" cy="763588"/>
            </a:xfrm>
            <a:custGeom>
              <a:avLst/>
              <a:gdLst>
                <a:gd name="T0" fmla="*/ 120 w 240"/>
                <a:gd name="T1" fmla="*/ 240 h 240"/>
                <a:gd name="T2" fmla="*/ 35 w 240"/>
                <a:gd name="T3" fmla="*/ 205 h 240"/>
                <a:gd name="T4" fmla="*/ 0 w 240"/>
                <a:gd name="T5" fmla="*/ 120 h 240"/>
                <a:gd name="T6" fmla="*/ 35 w 240"/>
                <a:gd name="T7" fmla="*/ 35 h 240"/>
                <a:gd name="T8" fmla="*/ 120 w 240"/>
                <a:gd name="T9" fmla="*/ 0 h 240"/>
                <a:gd name="T10" fmla="*/ 205 w 240"/>
                <a:gd name="T11" fmla="*/ 35 h 240"/>
                <a:gd name="T12" fmla="*/ 240 w 240"/>
                <a:gd name="T13" fmla="*/ 120 h 240"/>
                <a:gd name="T14" fmla="*/ 205 w 240"/>
                <a:gd name="T15" fmla="*/ 205 h 240"/>
                <a:gd name="T16" fmla="*/ 120 w 240"/>
                <a:gd name="T17" fmla="*/ 240 h 240"/>
                <a:gd name="T18" fmla="*/ 120 w 240"/>
                <a:gd name="T19" fmla="*/ 8 h 240"/>
                <a:gd name="T20" fmla="*/ 41 w 240"/>
                <a:gd name="T21" fmla="*/ 41 h 240"/>
                <a:gd name="T22" fmla="*/ 8 w 240"/>
                <a:gd name="T23" fmla="*/ 120 h 240"/>
                <a:gd name="T24" fmla="*/ 41 w 240"/>
                <a:gd name="T25" fmla="*/ 199 h 240"/>
                <a:gd name="T26" fmla="*/ 120 w 240"/>
                <a:gd name="T27" fmla="*/ 232 h 240"/>
                <a:gd name="T28" fmla="*/ 199 w 240"/>
                <a:gd name="T29" fmla="*/ 199 h 240"/>
                <a:gd name="T30" fmla="*/ 232 w 240"/>
                <a:gd name="T31" fmla="*/ 120 h 240"/>
                <a:gd name="T32" fmla="*/ 199 w 240"/>
                <a:gd name="T33" fmla="*/ 41 h 240"/>
                <a:gd name="T34" fmla="*/ 120 w 240"/>
                <a:gd name="T35"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cubicBezTo>
                    <a:pt x="88" y="240"/>
                    <a:pt x="58" y="228"/>
                    <a:pt x="35" y="205"/>
                  </a:cubicBezTo>
                  <a:cubicBezTo>
                    <a:pt x="12" y="182"/>
                    <a:pt x="0" y="152"/>
                    <a:pt x="0" y="120"/>
                  </a:cubicBezTo>
                  <a:cubicBezTo>
                    <a:pt x="0" y="88"/>
                    <a:pt x="12" y="58"/>
                    <a:pt x="35" y="35"/>
                  </a:cubicBezTo>
                  <a:cubicBezTo>
                    <a:pt x="58" y="12"/>
                    <a:pt x="88" y="0"/>
                    <a:pt x="120" y="0"/>
                  </a:cubicBezTo>
                  <a:cubicBezTo>
                    <a:pt x="152" y="0"/>
                    <a:pt x="182" y="12"/>
                    <a:pt x="205" y="35"/>
                  </a:cubicBezTo>
                  <a:cubicBezTo>
                    <a:pt x="228" y="58"/>
                    <a:pt x="240" y="88"/>
                    <a:pt x="240" y="120"/>
                  </a:cubicBezTo>
                  <a:cubicBezTo>
                    <a:pt x="240" y="152"/>
                    <a:pt x="228" y="182"/>
                    <a:pt x="205" y="205"/>
                  </a:cubicBezTo>
                  <a:cubicBezTo>
                    <a:pt x="182" y="228"/>
                    <a:pt x="152" y="240"/>
                    <a:pt x="120" y="240"/>
                  </a:cubicBezTo>
                  <a:close/>
                  <a:moveTo>
                    <a:pt x="120" y="8"/>
                  </a:moveTo>
                  <a:cubicBezTo>
                    <a:pt x="90" y="8"/>
                    <a:pt x="62" y="20"/>
                    <a:pt x="41" y="41"/>
                  </a:cubicBezTo>
                  <a:cubicBezTo>
                    <a:pt x="20" y="62"/>
                    <a:pt x="8" y="90"/>
                    <a:pt x="8" y="120"/>
                  </a:cubicBezTo>
                  <a:cubicBezTo>
                    <a:pt x="8" y="150"/>
                    <a:pt x="20" y="178"/>
                    <a:pt x="41" y="199"/>
                  </a:cubicBezTo>
                  <a:cubicBezTo>
                    <a:pt x="62" y="220"/>
                    <a:pt x="90" y="232"/>
                    <a:pt x="120" y="232"/>
                  </a:cubicBezTo>
                  <a:cubicBezTo>
                    <a:pt x="150" y="232"/>
                    <a:pt x="178" y="220"/>
                    <a:pt x="199" y="199"/>
                  </a:cubicBezTo>
                  <a:cubicBezTo>
                    <a:pt x="220" y="178"/>
                    <a:pt x="232" y="150"/>
                    <a:pt x="232" y="120"/>
                  </a:cubicBezTo>
                  <a:cubicBezTo>
                    <a:pt x="232" y="90"/>
                    <a:pt x="220" y="62"/>
                    <a:pt x="199" y="41"/>
                  </a:cubicBezTo>
                  <a:cubicBezTo>
                    <a:pt x="178" y="20"/>
                    <a:pt x="150"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7" name="Freeform 809"/>
            <p:cNvSpPr>
              <a:spLocks/>
            </p:cNvSpPr>
            <p:nvPr/>
          </p:nvSpPr>
          <p:spPr bwMode="auto">
            <a:xfrm>
              <a:off x="2370136" y="0"/>
              <a:ext cx="381000" cy="25400"/>
            </a:xfrm>
            <a:custGeom>
              <a:avLst/>
              <a:gdLst>
                <a:gd name="T0" fmla="*/ 116 w 120"/>
                <a:gd name="T1" fmla="*/ 8 h 8"/>
                <a:gd name="T2" fmla="*/ 4 w 120"/>
                <a:gd name="T3" fmla="*/ 8 h 8"/>
                <a:gd name="T4" fmla="*/ 0 w 120"/>
                <a:gd name="T5" fmla="*/ 4 h 8"/>
                <a:gd name="T6" fmla="*/ 4 w 120"/>
                <a:gd name="T7" fmla="*/ 0 h 8"/>
                <a:gd name="T8" fmla="*/ 116 w 120"/>
                <a:gd name="T9" fmla="*/ 0 h 8"/>
                <a:gd name="T10" fmla="*/ 120 w 120"/>
                <a:gd name="T11" fmla="*/ 4 h 8"/>
                <a:gd name="T12" fmla="*/ 116 w 12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20" h="8">
                  <a:moveTo>
                    <a:pt x="116" y="8"/>
                  </a:moveTo>
                  <a:cubicBezTo>
                    <a:pt x="4" y="8"/>
                    <a:pt x="4" y="8"/>
                    <a:pt x="4" y="8"/>
                  </a:cubicBezTo>
                  <a:cubicBezTo>
                    <a:pt x="2" y="8"/>
                    <a:pt x="0" y="6"/>
                    <a:pt x="0" y="4"/>
                  </a:cubicBezTo>
                  <a:cubicBezTo>
                    <a:pt x="0" y="2"/>
                    <a:pt x="2" y="0"/>
                    <a:pt x="4" y="0"/>
                  </a:cubicBezTo>
                  <a:cubicBezTo>
                    <a:pt x="116" y="0"/>
                    <a:pt x="116" y="0"/>
                    <a:pt x="116" y="0"/>
                  </a:cubicBezTo>
                  <a:cubicBezTo>
                    <a:pt x="118" y="0"/>
                    <a:pt x="120" y="2"/>
                    <a:pt x="120" y="4"/>
                  </a:cubicBezTo>
                  <a:cubicBezTo>
                    <a:pt x="120" y="6"/>
                    <a:pt x="118"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8" name="Freeform 810"/>
            <p:cNvSpPr>
              <a:spLocks/>
            </p:cNvSpPr>
            <p:nvPr/>
          </p:nvSpPr>
          <p:spPr bwMode="auto">
            <a:xfrm>
              <a:off x="2547936" y="-177800"/>
              <a:ext cx="25400" cy="382588"/>
            </a:xfrm>
            <a:custGeom>
              <a:avLst/>
              <a:gdLst>
                <a:gd name="T0" fmla="*/ 4 w 8"/>
                <a:gd name="T1" fmla="*/ 120 h 120"/>
                <a:gd name="T2" fmla="*/ 0 w 8"/>
                <a:gd name="T3" fmla="*/ 116 h 120"/>
                <a:gd name="T4" fmla="*/ 0 w 8"/>
                <a:gd name="T5" fmla="*/ 4 h 120"/>
                <a:gd name="T6" fmla="*/ 4 w 8"/>
                <a:gd name="T7" fmla="*/ 0 h 120"/>
                <a:gd name="T8" fmla="*/ 8 w 8"/>
                <a:gd name="T9" fmla="*/ 4 h 120"/>
                <a:gd name="T10" fmla="*/ 8 w 8"/>
                <a:gd name="T11" fmla="*/ 116 h 120"/>
                <a:gd name="T12" fmla="*/ 4 w 8"/>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8" h="120">
                  <a:moveTo>
                    <a:pt x="4" y="120"/>
                  </a:moveTo>
                  <a:cubicBezTo>
                    <a:pt x="2" y="120"/>
                    <a:pt x="0" y="118"/>
                    <a:pt x="0" y="116"/>
                  </a:cubicBezTo>
                  <a:cubicBezTo>
                    <a:pt x="0" y="4"/>
                    <a:pt x="0" y="4"/>
                    <a:pt x="0" y="4"/>
                  </a:cubicBezTo>
                  <a:cubicBezTo>
                    <a:pt x="0" y="2"/>
                    <a:pt x="2" y="0"/>
                    <a:pt x="4" y="0"/>
                  </a:cubicBezTo>
                  <a:cubicBezTo>
                    <a:pt x="6" y="0"/>
                    <a:pt x="8" y="2"/>
                    <a:pt x="8" y="4"/>
                  </a:cubicBezTo>
                  <a:cubicBezTo>
                    <a:pt x="8" y="116"/>
                    <a:pt x="8" y="116"/>
                    <a:pt x="8" y="116"/>
                  </a:cubicBezTo>
                  <a:cubicBezTo>
                    <a:pt x="8" y="118"/>
                    <a:pt x="6" y="120"/>
                    <a:pt x="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29" name="TextBox 28"/>
          <p:cNvSpPr txBox="1"/>
          <p:nvPr/>
        </p:nvSpPr>
        <p:spPr>
          <a:xfrm>
            <a:off x="1342663" y="4498588"/>
            <a:ext cx="9834206" cy="646331"/>
          </a:xfrm>
          <a:prstGeom prst="rect">
            <a:avLst/>
          </a:prstGeom>
          <a:noFill/>
        </p:spPr>
        <p:txBody>
          <a:bodyPr wrap="square" lIns="0" rtlCol="0" anchor="t">
            <a:spAutoFit/>
          </a:bodyPr>
          <a:lstStyle/>
          <a:p>
            <a:pPr>
              <a:lnSpc>
                <a:spcPct val="90000"/>
              </a:lnSpc>
            </a:pPr>
            <a:r>
              <a:rPr lang="en-US" sz="2000" dirty="0" smtClean="0">
                <a:solidFill>
                  <a:schemeClr val="tx1">
                    <a:lumMod val="50000"/>
                  </a:schemeClr>
                </a:solidFill>
                <a:latin typeface="Helvetica Neue Medium" charset="0"/>
                <a:ea typeface="Helvetica Neue Medium" charset="0"/>
                <a:cs typeface="Helvetica Neue Medium" charset="0"/>
              </a:rPr>
              <a:t>Port to a faster language like Python and use pandas package to improve the speed of the algorithm</a:t>
            </a:r>
            <a:endParaRPr lang="en-US" sz="2000" dirty="0" smtClean="0">
              <a:latin typeface="Helvetica Neue Thin" charset="0"/>
              <a:ea typeface="Helvetica Neue Thin" charset="0"/>
              <a:cs typeface="Helvetica Neue Thin"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4380887"/>
      </p:ext>
    </p:extLst>
  </p:cSld>
  <p:clrMapOvr>
    <a:masterClrMapping/>
  </p:clrMapOvr>
  <mc:AlternateContent xmlns:mc="http://schemas.openxmlformats.org/markup-compatibility/2006">
    <mc:Choice xmlns:p14="http://schemas.microsoft.com/office/powerpoint/2010/main" Requires="p14">
      <p:transition spd="slow" p14:dur="2000" advTm="39303"/>
    </mc:Choice>
    <mc:Fallback>
      <p:transition spd="slow" advTm="39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txBox="1">
            <a:spLocks/>
          </p:cNvSpPr>
          <p:nvPr/>
        </p:nvSpPr>
        <p:spPr>
          <a:xfrm>
            <a:off x="839788" y="660401"/>
            <a:ext cx="8458324" cy="615950"/>
          </a:xfrm>
          <a:prstGeom prst="rect">
            <a:avLst/>
          </a:prstGeom>
          <a:solidFill>
            <a:srgbClr val="F7F7F7"/>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lumMod val="75000"/>
                    <a:lumOff val="25000"/>
                  </a:schemeClr>
                </a:solidFill>
                <a:latin typeface="HelveticaNeue-UltraLight" panose="02000206000000020004" pitchFamily="5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400" b="1" dirty="0" smtClean="0">
                <a:solidFill>
                  <a:schemeClr val="accent1">
                    <a:lumMod val="75000"/>
                  </a:schemeClr>
                </a:solidFill>
                <a:latin typeface="Helvetica Neue Thin" charset="0"/>
                <a:ea typeface="Helvetica Neue Thin" charset="0"/>
                <a:cs typeface="Helvetica Neue Thin" charset="0"/>
              </a:rPr>
              <a:t>Genotype Imputation</a:t>
            </a:r>
            <a:endParaRPr lang="fr-FR" sz="4400" b="1" dirty="0">
              <a:solidFill>
                <a:schemeClr val="accent1">
                  <a:lumMod val="75000"/>
                </a:schemeClr>
              </a:solidFill>
              <a:latin typeface="Helvetica Neue Thin" charset="0"/>
              <a:ea typeface="Helvetica Neue Thin" charset="0"/>
              <a:cs typeface="Helvetica Neue Thin" charset="0"/>
            </a:endParaRPr>
          </a:p>
        </p:txBody>
      </p:sp>
      <p:sp>
        <p:nvSpPr>
          <p:cNvPr id="2" name="TextBox 1"/>
          <p:cNvSpPr txBox="1"/>
          <p:nvPr/>
        </p:nvSpPr>
        <p:spPr>
          <a:xfrm>
            <a:off x="839788" y="1680518"/>
            <a:ext cx="9848807" cy="3801041"/>
          </a:xfrm>
          <a:prstGeom prst="rect">
            <a:avLst/>
          </a:prstGeom>
          <a:noFill/>
        </p:spPr>
        <p:txBody>
          <a:bodyPr wrap="square" lIns="0" rtlCol="0" anchor="t">
            <a:spAutoFit/>
          </a:bodyPr>
          <a:lstStyle/>
          <a:p>
            <a:pPr marL="342900" indent="-342900" algn="just">
              <a:spcBef>
                <a:spcPts val="600"/>
              </a:spcBef>
              <a:spcAft>
                <a:spcPts val="600"/>
              </a:spcAft>
              <a:buFont typeface="Wingdings" charset="2"/>
              <a:buChar char="Ø"/>
            </a:pPr>
            <a:r>
              <a:rPr lang="en-US" sz="2200" dirty="0" smtClean="0">
                <a:solidFill>
                  <a:schemeClr val="tx1">
                    <a:lumMod val="50000"/>
                  </a:schemeClr>
                </a:solidFill>
                <a:latin typeface="Helvetica Neue Medium" charset="0"/>
                <a:ea typeface="Helvetica Neue Medium" charset="0"/>
                <a:cs typeface="Helvetica Neue Medium" charset="0"/>
              </a:rPr>
              <a:t>Whole </a:t>
            </a:r>
            <a:r>
              <a:rPr lang="en-US" sz="2200" dirty="0">
                <a:solidFill>
                  <a:schemeClr val="tx1">
                    <a:lumMod val="50000"/>
                  </a:schemeClr>
                </a:solidFill>
                <a:latin typeface="Helvetica Neue Medium" charset="0"/>
                <a:ea typeface="Helvetica Neue Medium" charset="0"/>
                <a:cs typeface="Helvetica Neue Medium" charset="0"/>
              </a:rPr>
              <a:t>genome resequencing of thousands of individuals is not yet feasible</a:t>
            </a:r>
          </a:p>
          <a:p>
            <a:pPr marL="342900" indent="-342900" algn="just">
              <a:spcBef>
                <a:spcPts val="600"/>
              </a:spcBef>
              <a:spcAft>
                <a:spcPts val="600"/>
              </a:spcAft>
              <a:buFont typeface="Wingdings" charset="2"/>
              <a:buChar char="Ø"/>
            </a:pPr>
            <a:endParaRPr lang="en-US" sz="1400" dirty="0" smtClean="0">
              <a:solidFill>
                <a:schemeClr val="tx1">
                  <a:lumMod val="50000"/>
                </a:schemeClr>
              </a:solidFill>
              <a:latin typeface="Helvetica Neue Medium" charset="0"/>
              <a:ea typeface="Helvetica Neue Medium" charset="0"/>
              <a:cs typeface="Helvetica Neue Medium" charset="0"/>
            </a:endParaRPr>
          </a:p>
          <a:p>
            <a:pPr marL="342900" indent="-342900" algn="just">
              <a:spcBef>
                <a:spcPts val="600"/>
              </a:spcBef>
              <a:spcAft>
                <a:spcPts val="600"/>
              </a:spcAft>
              <a:buFont typeface="Wingdings" charset="2"/>
              <a:buChar char="Ø"/>
            </a:pPr>
            <a:r>
              <a:rPr lang="en-US" sz="2200" dirty="0">
                <a:solidFill>
                  <a:schemeClr val="tx1">
                    <a:lumMod val="50000"/>
                  </a:schemeClr>
                </a:solidFill>
                <a:latin typeface="Helvetica Neue Medium" charset="0"/>
                <a:ea typeface="Helvetica Neue Medium" charset="0"/>
                <a:cs typeface="Helvetica Neue Medium" charset="0"/>
              </a:rPr>
              <a:t>Genotype imputation is the term used to describe the process of predicting or imputing genotypes that are not directly assayed in a sample of individuals. </a:t>
            </a:r>
          </a:p>
          <a:p>
            <a:pPr marL="342900" indent="-342900" algn="just">
              <a:spcBef>
                <a:spcPts val="600"/>
              </a:spcBef>
              <a:spcAft>
                <a:spcPts val="600"/>
              </a:spcAft>
              <a:buFont typeface="Wingdings" charset="2"/>
              <a:buChar char="Ø"/>
            </a:pPr>
            <a:endParaRPr lang="en-US" sz="1100" dirty="0">
              <a:solidFill>
                <a:schemeClr val="tx1">
                  <a:lumMod val="50000"/>
                </a:schemeClr>
              </a:solidFill>
              <a:latin typeface="Helvetica Neue Medium" charset="0"/>
              <a:ea typeface="Helvetica Neue Medium" charset="0"/>
              <a:cs typeface="Helvetica Neue Medium" charset="0"/>
            </a:endParaRPr>
          </a:p>
          <a:p>
            <a:pPr marL="342900" indent="-342900" algn="just">
              <a:spcBef>
                <a:spcPts val="600"/>
              </a:spcBef>
              <a:spcAft>
                <a:spcPts val="600"/>
              </a:spcAft>
              <a:buFont typeface="Wingdings" charset="2"/>
              <a:buChar char="Ø"/>
            </a:pPr>
            <a:r>
              <a:rPr lang="en-US" sz="2200" dirty="0" smtClean="0">
                <a:solidFill>
                  <a:schemeClr val="tx1">
                    <a:lumMod val="50000"/>
                  </a:schemeClr>
                </a:solidFill>
                <a:latin typeface="Helvetica Neue Medium" charset="0"/>
                <a:ea typeface="Helvetica Neue Medium" charset="0"/>
                <a:cs typeface="Helvetica Neue Medium" charset="0"/>
              </a:rPr>
              <a:t>This </a:t>
            </a:r>
            <a:r>
              <a:rPr lang="en-US" sz="2200" dirty="0">
                <a:solidFill>
                  <a:schemeClr val="tx1">
                    <a:lumMod val="50000"/>
                  </a:schemeClr>
                </a:solidFill>
                <a:latin typeface="Helvetica Neue Medium" charset="0"/>
                <a:ea typeface="Helvetica Neue Medium" charset="0"/>
                <a:cs typeface="Helvetica Neue Medium" charset="0"/>
              </a:rPr>
              <a:t>can be as simple (and naive) as choosing a random value from the domain of the </a:t>
            </a:r>
            <a:r>
              <a:rPr lang="en-US" sz="2200" dirty="0" smtClean="0">
                <a:solidFill>
                  <a:schemeClr val="tx1">
                    <a:lumMod val="50000"/>
                  </a:schemeClr>
                </a:solidFill>
                <a:latin typeface="Helvetica Neue Medium" charset="0"/>
                <a:ea typeface="Helvetica Neue Medium" charset="0"/>
                <a:cs typeface="Helvetica Neue Medium" charset="0"/>
              </a:rPr>
              <a:t>genetic data</a:t>
            </a:r>
            <a:r>
              <a:rPr lang="en-US" sz="2200" dirty="0">
                <a:solidFill>
                  <a:schemeClr val="tx1">
                    <a:lumMod val="50000"/>
                  </a:schemeClr>
                </a:solidFill>
                <a:latin typeface="Helvetica Neue Medium" charset="0"/>
                <a:ea typeface="Helvetica Neue Medium" charset="0"/>
                <a:cs typeface="Helvetica Neue Medium" charset="0"/>
              </a:rPr>
              <a:t>, or as complicated as analyzing all existing values to determine the most likely value for missing data points.</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22889047"/>
      </p:ext>
    </p:extLst>
  </p:cSld>
  <p:clrMapOvr>
    <a:masterClrMapping/>
  </p:clrMapOvr>
  <mc:AlternateContent xmlns:mc="http://schemas.openxmlformats.org/markup-compatibility/2006">
    <mc:Choice xmlns:p14="http://schemas.microsoft.com/office/powerpoint/2010/main" Requires="p14">
      <p:transition spd="slow" p14:dur="2000" advTm="75412"/>
    </mc:Choice>
    <mc:Fallback>
      <p:transition spd="slow" advTm="75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txBox="1">
            <a:spLocks/>
          </p:cNvSpPr>
          <p:nvPr/>
        </p:nvSpPr>
        <p:spPr>
          <a:xfrm>
            <a:off x="839788" y="660401"/>
            <a:ext cx="8458324" cy="615950"/>
          </a:xfrm>
          <a:prstGeom prst="rect">
            <a:avLst/>
          </a:prstGeom>
          <a:solidFill>
            <a:srgbClr val="F7F7F7"/>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lumMod val="75000"/>
                    <a:lumOff val="25000"/>
                  </a:schemeClr>
                </a:solidFill>
                <a:latin typeface="HelveticaNeue-UltraLight" panose="02000206000000020004" pitchFamily="5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400" b="1" dirty="0" smtClean="0">
                <a:solidFill>
                  <a:schemeClr val="accent1">
                    <a:lumMod val="75000"/>
                  </a:schemeClr>
                </a:solidFill>
                <a:latin typeface="Helvetica Neue Thin" charset="0"/>
                <a:ea typeface="Helvetica Neue Thin" charset="0"/>
                <a:cs typeface="Helvetica Neue Thin" charset="0"/>
              </a:rPr>
              <a:t>Biological Context</a:t>
            </a:r>
            <a:endParaRPr lang="fr-FR" sz="4400" b="1" dirty="0">
              <a:solidFill>
                <a:schemeClr val="accent1">
                  <a:lumMod val="75000"/>
                </a:schemeClr>
              </a:solidFill>
              <a:latin typeface="Helvetica Neue Thin" charset="0"/>
              <a:ea typeface="Helvetica Neue Thin" charset="0"/>
              <a:cs typeface="Helvetica Neue Thin" charset="0"/>
            </a:endParaRPr>
          </a:p>
        </p:txBody>
      </p:sp>
      <p:sp>
        <p:nvSpPr>
          <p:cNvPr id="3" name="TextBox 2"/>
          <p:cNvSpPr txBox="1"/>
          <p:nvPr/>
        </p:nvSpPr>
        <p:spPr>
          <a:xfrm>
            <a:off x="839788" y="2566452"/>
            <a:ext cx="2782146" cy="523220"/>
          </a:xfrm>
          <a:prstGeom prst="rect">
            <a:avLst/>
          </a:prstGeom>
          <a:noFill/>
        </p:spPr>
        <p:txBody>
          <a:bodyPr wrap="square" lIns="0" rtlCol="0" anchor="b">
            <a:spAutoFit/>
          </a:bodyPr>
          <a:lstStyle/>
          <a:p>
            <a:pPr algn="ctr"/>
            <a:r>
              <a:rPr lang="fr-FR" sz="2800" b="1" dirty="0" err="1" smtClean="0">
                <a:solidFill>
                  <a:schemeClr val="accent1">
                    <a:lumMod val="75000"/>
                  </a:schemeClr>
                </a:solidFill>
                <a:latin typeface="Helvetica Neue Thin" charset="0"/>
                <a:ea typeface="Helvetica Neue Thin" charset="0"/>
                <a:cs typeface="Helvetica Neue Thin" charset="0"/>
              </a:rPr>
              <a:t>Re-Genotyping</a:t>
            </a:r>
            <a:endParaRPr lang="fr-FR" sz="2800" b="1" dirty="0">
              <a:solidFill>
                <a:schemeClr val="accent1">
                  <a:lumMod val="75000"/>
                </a:schemeClr>
              </a:solidFill>
              <a:latin typeface="Helvetica Neue Thin" charset="0"/>
              <a:ea typeface="Helvetica Neue Thin" charset="0"/>
              <a:cs typeface="Helvetica Neue Thin" charset="0"/>
            </a:endParaRPr>
          </a:p>
        </p:txBody>
      </p:sp>
      <p:sp>
        <p:nvSpPr>
          <p:cNvPr id="4" name="TextBox 3"/>
          <p:cNvSpPr txBox="1"/>
          <p:nvPr/>
        </p:nvSpPr>
        <p:spPr>
          <a:xfrm>
            <a:off x="4794929" y="2566452"/>
            <a:ext cx="2602141" cy="523220"/>
          </a:xfrm>
          <a:prstGeom prst="rect">
            <a:avLst/>
          </a:prstGeom>
          <a:noFill/>
        </p:spPr>
        <p:txBody>
          <a:bodyPr wrap="square" lIns="0" rtlCol="0" anchor="b">
            <a:spAutoFit/>
          </a:bodyPr>
          <a:lstStyle/>
          <a:p>
            <a:pPr algn="ctr"/>
            <a:r>
              <a:rPr lang="fr-FR" sz="2800" b="1" dirty="0" smtClean="0">
                <a:solidFill>
                  <a:schemeClr val="accent1">
                    <a:lumMod val="75000"/>
                  </a:schemeClr>
                </a:solidFill>
                <a:latin typeface="Helvetica Neue Thin" charset="0"/>
                <a:ea typeface="Helvetica Neue Thin" charset="0"/>
                <a:cs typeface="Helvetica Neue Thin" charset="0"/>
              </a:rPr>
              <a:t>Meta-Analysis</a:t>
            </a:r>
            <a:endParaRPr lang="fr-FR" sz="2800" b="1" dirty="0">
              <a:solidFill>
                <a:schemeClr val="accent1">
                  <a:lumMod val="75000"/>
                </a:schemeClr>
              </a:solidFill>
              <a:latin typeface="Helvetica Neue Thin" charset="0"/>
              <a:ea typeface="Helvetica Neue Thin" charset="0"/>
              <a:cs typeface="Helvetica Neue Thin" charset="0"/>
            </a:endParaRPr>
          </a:p>
        </p:txBody>
      </p:sp>
      <p:sp>
        <p:nvSpPr>
          <p:cNvPr id="5" name="TextBox 4"/>
          <p:cNvSpPr txBox="1"/>
          <p:nvPr/>
        </p:nvSpPr>
        <p:spPr>
          <a:xfrm>
            <a:off x="8750070" y="2469050"/>
            <a:ext cx="2602141" cy="954107"/>
          </a:xfrm>
          <a:prstGeom prst="rect">
            <a:avLst/>
          </a:prstGeom>
          <a:noFill/>
        </p:spPr>
        <p:txBody>
          <a:bodyPr wrap="square" lIns="0" rtlCol="0" anchor="b">
            <a:spAutoFit/>
          </a:bodyPr>
          <a:lstStyle/>
          <a:p>
            <a:pPr algn="ctr"/>
            <a:r>
              <a:rPr lang="fr-FR" sz="2800" b="1" dirty="0" err="1" smtClean="0">
                <a:solidFill>
                  <a:schemeClr val="accent1">
                    <a:lumMod val="75000"/>
                  </a:schemeClr>
                </a:solidFill>
                <a:latin typeface="Helvetica Neue Thin" charset="0"/>
                <a:ea typeface="Helvetica Neue Thin" charset="0"/>
                <a:cs typeface="Helvetica Neue Thin" charset="0"/>
              </a:rPr>
              <a:t>Improves</a:t>
            </a:r>
            <a:r>
              <a:rPr lang="fr-FR" sz="2800" b="1" dirty="0" smtClean="0">
                <a:solidFill>
                  <a:schemeClr val="accent1">
                    <a:lumMod val="75000"/>
                  </a:schemeClr>
                </a:solidFill>
                <a:latin typeface="Helvetica Neue Thin" charset="0"/>
                <a:ea typeface="Helvetica Neue Thin" charset="0"/>
                <a:cs typeface="Helvetica Neue Thin" charset="0"/>
              </a:rPr>
              <a:t> Power</a:t>
            </a:r>
            <a:endParaRPr lang="fr-FR" sz="2800" b="1" dirty="0">
              <a:solidFill>
                <a:schemeClr val="accent1">
                  <a:lumMod val="75000"/>
                </a:schemeClr>
              </a:solidFill>
              <a:latin typeface="Helvetica Neue Thin" charset="0"/>
              <a:ea typeface="Helvetica Neue Thin" charset="0"/>
              <a:cs typeface="Helvetica Neue Thin" charset="0"/>
            </a:endParaRPr>
          </a:p>
        </p:txBody>
      </p:sp>
      <p:grpSp>
        <p:nvGrpSpPr>
          <p:cNvPr id="18" name="Group 17"/>
          <p:cNvGrpSpPr/>
          <p:nvPr/>
        </p:nvGrpSpPr>
        <p:grpSpPr>
          <a:xfrm>
            <a:off x="5934033" y="1849011"/>
            <a:ext cx="323934" cy="475834"/>
            <a:chOff x="3935476" y="9313874"/>
            <a:chExt cx="484191" cy="763588"/>
          </a:xfrm>
          <a:solidFill>
            <a:schemeClr val="accent1"/>
          </a:solidFill>
        </p:grpSpPr>
        <p:sp>
          <p:nvSpPr>
            <p:cNvPr id="19" name="Freeform 1113"/>
            <p:cNvSpPr>
              <a:spLocks noEditPoints="1"/>
            </p:cNvSpPr>
            <p:nvPr/>
          </p:nvSpPr>
          <p:spPr bwMode="auto">
            <a:xfrm>
              <a:off x="4240278" y="9313874"/>
              <a:ext cx="153989" cy="15240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0" name="Freeform 1114"/>
            <p:cNvSpPr>
              <a:spLocks noEditPoints="1"/>
            </p:cNvSpPr>
            <p:nvPr/>
          </p:nvSpPr>
          <p:spPr bwMode="auto">
            <a:xfrm>
              <a:off x="4087877" y="9415474"/>
              <a:ext cx="101601" cy="10160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1" name="Freeform 1115"/>
            <p:cNvSpPr>
              <a:spLocks/>
            </p:cNvSpPr>
            <p:nvPr/>
          </p:nvSpPr>
          <p:spPr bwMode="auto">
            <a:xfrm>
              <a:off x="4037077" y="9582162"/>
              <a:ext cx="76201" cy="279400"/>
            </a:xfrm>
            <a:custGeom>
              <a:avLst/>
              <a:gdLst>
                <a:gd name="T0" fmla="*/ 20 w 24"/>
                <a:gd name="T1" fmla="*/ 88 h 88"/>
                <a:gd name="T2" fmla="*/ 16 w 24"/>
                <a:gd name="T3" fmla="*/ 84 h 88"/>
                <a:gd name="T4" fmla="*/ 16 w 24"/>
                <a:gd name="T5" fmla="*/ 8 h 88"/>
                <a:gd name="T6" fmla="*/ 4 w 24"/>
                <a:gd name="T7" fmla="*/ 8 h 88"/>
                <a:gd name="T8" fmla="*/ 0 w 24"/>
                <a:gd name="T9" fmla="*/ 4 h 88"/>
                <a:gd name="T10" fmla="*/ 4 w 24"/>
                <a:gd name="T11" fmla="*/ 0 h 88"/>
                <a:gd name="T12" fmla="*/ 20 w 24"/>
                <a:gd name="T13" fmla="*/ 0 h 88"/>
                <a:gd name="T14" fmla="*/ 24 w 24"/>
                <a:gd name="T15" fmla="*/ 4 h 88"/>
                <a:gd name="T16" fmla="*/ 24 w 24"/>
                <a:gd name="T17" fmla="*/ 84 h 88"/>
                <a:gd name="T18" fmla="*/ 20 w 24"/>
                <a:gd name="T1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8">
                  <a:moveTo>
                    <a:pt x="20" y="88"/>
                  </a:moveTo>
                  <a:cubicBezTo>
                    <a:pt x="18" y="88"/>
                    <a:pt x="16" y="86"/>
                    <a:pt x="16" y="84"/>
                  </a:cubicBezTo>
                  <a:cubicBezTo>
                    <a:pt x="16" y="8"/>
                    <a:pt x="16" y="8"/>
                    <a:pt x="16" y="8"/>
                  </a:cubicBezTo>
                  <a:cubicBezTo>
                    <a:pt x="4" y="8"/>
                    <a:pt x="4" y="8"/>
                    <a:pt x="4" y="8"/>
                  </a:cubicBezTo>
                  <a:cubicBezTo>
                    <a:pt x="2" y="8"/>
                    <a:pt x="0" y="6"/>
                    <a:pt x="0" y="4"/>
                  </a:cubicBezTo>
                  <a:cubicBezTo>
                    <a:pt x="0" y="2"/>
                    <a:pt x="2" y="0"/>
                    <a:pt x="4" y="0"/>
                  </a:cubicBezTo>
                  <a:cubicBezTo>
                    <a:pt x="20" y="0"/>
                    <a:pt x="20" y="0"/>
                    <a:pt x="20" y="0"/>
                  </a:cubicBezTo>
                  <a:cubicBezTo>
                    <a:pt x="22" y="0"/>
                    <a:pt x="24" y="2"/>
                    <a:pt x="24" y="4"/>
                  </a:cubicBezTo>
                  <a:cubicBezTo>
                    <a:pt x="24" y="84"/>
                    <a:pt x="24" y="84"/>
                    <a:pt x="24" y="84"/>
                  </a:cubicBezTo>
                  <a:cubicBezTo>
                    <a:pt x="24" y="86"/>
                    <a:pt x="22" y="88"/>
                    <a:pt x="2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2" name="Freeform 1116"/>
            <p:cNvSpPr>
              <a:spLocks/>
            </p:cNvSpPr>
            <p:nvPr/>
          </p:nvSpPr>
          <p:spPr bwMode="auto">
            <a:xfrm>
              <a:off x="4240278" y="9582162"/>
              <a:ext cx="76201" cy="279400"/>
            </a:xfrm>
            <a:custGeom>
              <a:avLst/>
              <a:gdLst>
                <a:gd name="T0" fmla="*/ 4 w 24"/>
                <a:gd name="T1" fmla="*/ 88 h 88"/>
                <a:gd name="T2" fmla="*/ 0 w 24"/>
                <a:gd name="T3" fmla="*/ 84 h 88"/>
                <a:gd name="T4" fmla="*/ 0 w 24"/>
                <a:gd name="T5" fmla="*/ 4 h 88"/>
                <a:gd name="T6" fmla="*/ 4 w 24"/>
                <a:gd name="T7" fmla="*/ 0 h 88"/>
                <a:gd name="T8" fmla="*/ 20 w 24"/>
                <a:gd name="T9" fmla="*/ 0 h 88"/>
                <a:gd name="T10" fmla="*/ 24 w 24"/>
                <a:gd name="T11" fmla="*/ 4 h 88"/>
                <a:gd name="T12" fmla="*/ 20 w 24"/>
                <a:gd name="T13" fmla="*/ 8 h 88"/>
                <a:gd name="T14" fmla="*/ 8 w 24"/>
                <a:gd name="T15" fmla="*/ 8 h 88"/>
                <a:gd name="T16" fmla="*/ 8 w 24"/>
                <a:gd name="T17" fmla="*/ 84 h 88"/>
                <a:gd name="T18" fmla="*/ 4 w 24"/>
                <a:gd name="T1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8">
                  <a:moveTo>
                    <a:pt x="4" y="88"/>
                  </a:moveTo>
                  <a:cubicBezTo>
                    <a:pt x="2" y="88"/>
                    <a:pt x="0" y="86"/>
                    <a:pt x="0" y="84"/>
                  </a:cubicBezTo>
                  <a:cubicBezTo>
                    <a:pt x="0" y="4"/>
                    <a:pt x="0" y="4"/>
                    <a:pt x="0" y="4"/>
                  </a:cubicBezTo>
                  <a:cubicBezTo>
                    <a:pt x="0" y="2"/>
                    <a:pt x="2" y="0"/>
                    <a:pt x="4" y="0"/>
                  </a:cubicBezTo>
                  <a:cubicBezTo>
                    <a:pt x="20" y="0"/>
                    <a:pt x="20" y="0"/>
                    <a:pt x="20" y="0"/>
                  </a:cubicBezTo>
                  <a:cubicBezTo>
                    <a:pt x="22" y="0"/>
                    <a:pt x="24" y="2"/>
                    <a:pt x="24" y="4"/>
                  </a:cubicBezTo>
                  <a:cubicBezTo>
                    <a:pt x="24" y="6"/>
                    <a:pt x="22" y="8"/>
                    <a:pt x="20" y="8"/>
                  </a:cubicBezTo>
                  <a:cubicBezTo>
                    <a:pt x="8" y="8"/>
                    <a:pt x="8" y="8"/>
                    <a:pt x="8" y="8"/>
                  </a:cubicBezTo>
                  <a:cubicBezTo>
                    <a:pt x="8" y="84"/>
                    <a:pt x="8" y="84"/>
                    <a:pt x="8" y="84"/>
                  </a:cubicBezTo>
                  <a:cubicBezTo>
                    <a:pt x="8" y="86"/>
                    <a:pt x="6"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3" name="Freeform 1117"/>
            <p:cNvSpPr>
              <a:spLocks/>
            </p:cNvSpPr>
            <p:nvPr/>
          </p:nvSpPr>
          <p:spPr bwMode="auto">
            <a:xfrm>
              <a:off x="3935476" y="9832987"/>
              <a:ext cx="484191" cy="244475"/>
            </a:xfrm>
            <a:custGeom>
              <a:avLst/>
              <a:gdLst>
                <a:gd name="T0" fmla="*/ 148 w 152"/>
                <a:gd name="T1" fmla="*/ 77 h 77"/>
                <a:gd name="T2" fmla="*/ 4 w 152"/>
                <a:gd name="T3" fmla="*/ 77 h 77"/>
                <a:gd name="T4" fmla="*/ 0 w 152"/>
                <a:gd name="T5" fmla="*/ 75 h 77"/>
                <a:gd name="T6" fmla="*/ 1 w 152"/>
                <a:gd name="T7" fmla="*/ 71 h 77"/>
                <a:gd name="T8" fmla="*/ 49 w 152"/>
                <a:gd name="T9" fmla="*/ 3 h 77"/>
                <a:gd name="T10" fmla="*/ 54 w 152"/>
                <a:gd name="T11" fmla="*/ 2 h 77"/>
                <a:gd name="T12" fmla="*/ 55 w 152"/>
                <a:gd name="T13" fmla="*/ 7 h 77"/>
                <a:gd name="T14" fmla="*/ 12 w 152"/>
                <a:gd name="T15" fmla="*/ 69 h 77"/>
                <a:gd name="T16" fmla="*/ 140 w 152"/>
                <a:gd name="T17" fmla="*/ 69 h 77"/>
                <a:gd name="T18" fmla="*/ 97 w 152"/>
                <a:gd name="T19" fmla="*/ 7 h 77"/>
                <a:gd name="T20" fmla="*/ 98 w 152"/>
                <a:gd name="T21" fmla="*/ 2 h 77"/>
                <a:gd name="T22" fmla="*/ 103 w 152"/>
                <a:gd name="T23" fmla="*/ 3 h 77"/>
                <a:gd name="T24" fmla="*/ 151 w 152"/>
                <a:gd name="T25" fmla="*/ 71 h 77"/>
                <a:gd name="T26" fmla="*/ 152 w 152"/>
                <a:gd name="T27" fmla="*/ 75 h 77"/>
                <a:gd name="T28" fmla="*/ 148 w 152"/>
                <a:gd name="T2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77">
                  <a:moveTo>
                    <a:pt x="148" y="77"/>
                  </a:moveTo>
                  <a:cubicBezTo>
                    <a:pt x="4" y="77"/>
                    <a:pt x="4" y="77"/>
                    <a:pt x="4" y="77"/>
                  </a:cubicBezTo>
                  <a:cubicBezTo>
                    <a:pt x="3" y="77"/>
                    <a:pt x="1" y="76"/>
                    <a:pt x="0" y="75"/>
                  </a:cubicBezTo>
                  <a:cubicBezTo>
                    <a:pt x="0" y="74"/>
                    <a:pt x="0" y="72"/>
                    <a:pt x="1" y="71"/>
                  </a:cubicBezTo>
                  <a:cubicBezTo>
                    <a:pt x="49" y="3"/>
                    <a:pt x="49" y="3"/>
                    <a:pt x="49" y="3"/>
                  </a:cubicBezTo>
                  <a:cubicBezTo>
                    <a:pt x="50" y="1"/>
                    <a:pt x="52" y="0"/>
                    <a:pt x="54" y="2"/>
                  </a:cubicBezTo>
                  <a:cubicBezTo>
                    <a:pt x="56" y="3"/>
                    <a:pt x="57" y="6"/>
                    <a:pt x="55" y="7"/>
                  </a:cubicBezTo>
                  <a:cubicBezTo>
                    <a:pt x="12" y="69"/>
                    <a:pt x="12" y="69"/>
                    <a:pt x="12" y="69"/>
                  </a:cubicBezTo>
                  <a:cubicBezTo>
                    <a:pt x="140" y="69"/>
                    <a:pt x="140" y="69"/>
                    <a:pt x="140" y="69"/>
                  </a:cubicBezTo>
                  <a:cubicBezTo>
                    <a:pt x="97" y="7"/>
                    <a:pt x="97" y="7"/>
                    <a:pt x="97" y="7"/>
                  </a:cubicBezTo>
                  <a:cubicBezTo>
                    <a:pt x="95" y="6"/>
                    <a:pt x="96" y="3"/>
                    <a:pt x="98" y="2"/>
                  </a:cubicBezTo>
                  <a:cubicBezTo>
                    <a:pt x="100" y="0"/>
                    <a:pt x="102" y="1"/>
                    <a:pt x="103" y="3"/>
                  </a:cubicBezTo>
                  <a:cubicBezTo>
                    <a:pt x="151" y="71"/>
                    <a:pt x="151" y="71"/>
                    <a:pt x="151" y="71"/>
                  </a:cubicBezTo>
                  <a:cubicBezTo>
                    <a:pt x="152" y="72"/>
                    <a:pt x="152" y="74"/>
                    <a:pt x="152" y="75"/>
                  </a:cubicBezTo>
                  <a:cubicBezTo>
                    <a:pt x="151" y="76"/>
                    <a:pt x="149" y="77"/>
                    <a:pt x="148"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pSp>
        <p:nvGrpSpPr>
          <p:cNvPr id="26" name="Group 25"/>
          <p:cNvGrpSpPr/>
          <p:nvPr/>
        </p:nvGrpSpPr>
        <p:grpSpPr>
          <a:xfrm>
            <a:off x="9923066" y="1907427"/>
            <a:ext cx="256150" cy="412922"/>
            <a:chOff x="2559103" y="7912111"/>
            <a:chExt cx="474666" cy="765176"/>
          </a:xfrm>
          <a:solidFill>
            <a:schemeClr val="accent1"/>
          </a:solidFill>
        </p:grpSpPr>
        <p:sp>
          <p:nvSpPr>
            <p:cNvPr id="27" name="Freeform 1083"/>
            <p:cNvSpPr>
              <a:spLocks/>
            </p:cNvSpPr>
            <p:nvPr/>
          </p:nvSpPr>
          <p:spPr bwMode="auto">
            <a:xfrm>
              <a:off x="2711504" y="7915286"/>
              <a:ext cx="322265" cy="762001"/>
            </a:xfrm>
            <a:custGeom>
              <a:avLst/>
              <a:gdLst>
                <a:gd name="T0" fmla="*/ 4 w 101"/>
                <a:gd name="T1" fmla="*/ 240 h 240"/>
                <a:gd name="T2" fmla="*/ 2 w 101"/>
                <a:gd name="T3" fmla="*/ 239 h 240"/>
                <a:gd name="T4" fmla="*/ 1 w 101"/>
                <a:gd name="T5" fmla="*/ 234 h 240"/>
                <a:gd name="T6" fmla="*/ 91 w 101"/>
                <a:gd name="T7" fmla="*/ 105 h 240"/>
                <a:gd name="T8" fmla="*/ 47 w 101"/>
                <a:gd name="T9" fmla="*/ 105 h 240"/>
                <a:gd name="T10" fmla="*/ 39 w 101"/>
                <a:gd name="T11" fmla="*/ 101 h 240"/>
                <a:gd name="T12" fmla="*/ 36 w 101"/>
                <a:gd name="T13" fmla="*/ 92 h 240"/>
                <a:gd name="T14" fmla="*/ 53 w 101"/>
                <a:gd name="T15" fmla="*/ 3 h 240"/>
                <a:gd name="T16" fmla="*/ 58 w 101"/>
                <a:gd name="T17" fmla="*/ 0 h 240"/>
                <a:gd name="T18" fmla="*/ 61 w 101"/>
                <a:gd name="T19" fmla="*/ 5 h 240"/>
                <a:gd name="T20" fmla="*/ 44 w 101"/>
                <a:gd name="T21" fmla="*/ 94 h 240"/>
                <a:gd name="T22" fmla="*/ 45 w 101"/>
                <a:gd name="T23" fmla="*/ 96 h 240"/>
                <a:gd name="T24" fmla="*/ 47 w 101"/>
                <a:gd name="T25" fmla="*/ 97 h 240"/>
                <a:gd name="T26" fmla="*/ 91 w 101"/>
                <a:gd name="T27" fmla="*/ 97 h 240"/>
                <a:gd name="T28" fmla="*/ 99 w 101"/>
                <a:gd name="T29" fmla="*/ 101 h 240"/>
                <a:gd name="T30" fmla="*/ 98 w 101"/>
                <a:gd name="T31" fmla="*/ 109 h 240"/>
                <a:gd name="T32" fmla="*/ 7 w 101"/>
                <a:gd name="T33" fmla="*/ 238 h 240"/>
                <a:gd name="T34" fmla="*/ 4 w 101"/>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240">
                  <a:moveTo>
                    <a:pt x="4" y="240"/>
                  </a:moveTo>
                  <a:cubicBezTo>
                    <a:pt x="3" y="240"/>
                    <a:pt x="3" y="240"/>
                    <a:pt x="2" y="239"/>
                  </a:cubicBezTo>
                  <a:cubicBezTo>
                    <a:pt x="0" y="238"/>
                    <a:pt x="0" y="235"/>
                    <a:pt x="1" y="234"/>
                  </a:cubicBezTo>
                  <a:cubicBezTo>
                    <a:pt x="91" y="105"/>
                    <a:pt x="91" y="105"/>
                    <a:pt x="91" y="105"/>
                  </a:cubicBezTo>
                  <a:cubicBezTo>
                    <a:pt x="47" y="105"/>
                    <a:pt x="47" y="105"/>
                    <a:pt x="47" y="105"/>
                  </a:cubicBezTo>
                  <a:cubicBezTo>
                    <a:pt x="44" y="105"/>
                    <a:pt x="41" y="104"/>
                    <a:pt x="39" y="101"/>
                  </a:cubicBezTo>
                  <a:cubicBezTo>
                    <a:pt x="37" y="99"/>
                    <a:pt x="36" y="96"/>
                    <a:pt x="36" y="92"/>
                  </a:cubicBezTo>
                  <a:cubicBezTo>
                    <a:pt x="53" y="3"/>
                    <a:pt x="53" y="3"/>
                    <a:pt x="53" y="3"/>
                  </a:cubicBezTo>
                  <a:cubicBezTo>
                    <a:pt x="54" y="1"/>
                    <a:pt x="56" y="0"/>
                    <a:pt x="58" y="0"/>
                  </a:cubicBezTo>
                  <a:cubicBezTo>
                    <a:pt x="60" y="1"/>
                    <a:pt x="62" y="3"/>
                    <a:pt x="61" y="5"/>
                  </a:cubicBezTo>
                  <a:cubicBezTo>
                    <a:pt x="44" y="94"/>
                    <a:pt x="44" y="94"/>
                    <a:pt x="44" y="94"/>
                  </a:cubicBezTo>
                  <a:cubicBezTo>
                    <a:pt x="44" y="95"/>
                    <a:pt x="44" y="96"/>
                    <a:pt x="45" y="96"/>
                  </a:cubicBezTo>
                  <a:cubicBezTo>
                    <a:pt x="45" y="97"/>
                    <a:pt x="46" y="97"/>
                    <a:pt x="47" y="97"/>
                  </a:cubicBezTo>
                  <a:cubicBezTo>
                    <a:pt x="91" y="97"/>
                    <a:pt x="91" y="97"/>
                    <a:pt x="91" y="97"/>
                  </a:cubicBezTo>
                  <a:cubicBezTo>
                    <a:pt x="93" y="97"/>
                    <a:pt x="97" y="97"/>
                    <a:pt x="99" y="101"/>
                  </a:cubicBezTo>
                  <a:cubicBezTo>
                    <a:pt x="101" y="103"/>
                    <a:pt x="100" y="106"/>
                    <a:pt x="98" y="109"/>
                  </a:cubicBezTo>
                  <a:cubicBezTo>
                    <a:pt x="7" y="238"/>
                    <a:pt x="7" y="238"/>
                    <a:pt x="7" y="238"/>
                  </a:cubicBezTo>
                  <a:cubicBezTo>
                    <a:pt x="7" y="239"/>
                    <a:pt x="5" y="240"/>
                    <a:pt x="4"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solidFill>
                  <a:schemeClr val="accent1">
                    <a:lumMod val="75000"/>
                  </a:schemeClr>
                </a:solidFill>
                <a:latin typeface="HelveticaNeue-UltraLight" panose="02000206000000020004" pitchFamily="50"/>
              </a:endParaRPr>
            </a:p>
          </p:txBody>
        </p:sp>
        <p:sp>
          <p:nvSpPr>
            <p:cNvPr id="28" name="Freeform 1084"/>
            <p:cNvSpPr>
              <a:spLocks/>
            </p:cNvSpPr>
            <p:nvPr/>
          </p:nvSpPr>
          <p:spPr bwMode="auto">
            <a:xfrm>
              <a:off x="2559103" y="7912111"/>
              <a:ext cx="349253" cy="765176"/>
            </a:xfrm>
            <a:custGeom>
              <a:avLst/>
              <a:gdLst>
                <a:gd name="T0" fmla="*/ 52 w 110"/>
                <a:gd name="T1" fmla="*/ 241 h 241"/>
                <a:gd name="T2" fmla="*/ 52 w 110"/>
                <a:gd name="T3" fmla="*/ 241 h 241"/>
                <a:gd name="T4" fmla="*/ 48 w 110"/>
                <a:gd name="T5" fmla="*/ 237 h 241"/>
                <a:gd name="T6" fmla="*/ 60 w 110"/>
                <a:gd name="T7" fmla="*/ 146 h 241"/>
                <a:gd name="T8" fmla="*/ 59 w 110"/>
                <a:gd name="T9" fmla="*/ 144 h 241"/>
                <a:gd name="T10" fmla="*/ 56 w 110"/>
                <a:gd name="T11" fmla="*/ 143 h 241"/>
                <a:gd name="T12" fmla="*/ 9 w 110"/>
                <a:gd name="T13" fmla="*/ 143 h 241"/>
                <a:gd name="T14" fmla="*/ 1 w 110"/>
                <a:gd name="T15" fmla="*/ 139 h 241"/>
                <a:gd name="T16" fmla="*/ 3 w 110"/>
                <a:gd name="T17" fmla="*/ 130 h 241"/>
                <a:gd name="T18" fmla="*/ 102 w 110"/>
                <a:gd name="T19" fmla="*/ 2 h 241"/>
                <a:gd name="T20" fmla="*/ 108 w 110"/>
                <a:gd name="T21" fmla="*/ 2 h 241"/>
                <a:gd name="T22" fmla="*/ 108 w 110"/>
                <a:gd name="T23" fmla="*/ 7 h 241"/>
                <a:gd name="T24" fmla="*/ 9 w 110"/>
                <a:gd name="T25" fmla="*/ 135 h 241"/>
                <a:gd name="T26" fmla="*/ 9 w 110"/>
                <a:gd name="T27" fmla="*/ 135 h 241"/>
                <a:gd name="T28" fmla="*/ 9 w 110"/>
                <a:gd name="T29" fmla="*/ 135 h 241"/>
                <a:gd name="T30" fmla="*/ 56 w 110"/>
                <a:gd name="T31" fmla="*/ 135 h 241"/>
                <a:gd name="T32" fmla="*/ 65 w 110"/>
                <a:gd name="T33" fmla="*/ 139 h 241"/>
                <a:gd name="T34" fmla="*/ 68 w 110"/>
                <a:gd name="T35" fmla="*/ 147 h 241"/>
                <a:gd name="T36" fmla="*/ 56 w 110"/>
                <a:gd name="T37" fmla="*/ 238 h 241"/>
                <a:gd name="T38" fmla="*/ 52 w 110"/>
                <a:gd name="T3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241">
                  <a:moveTo>
                    <a:pt x="52" y="241"/>
                  </a:moveTo>
                  <a:cubicBezTo>
                    <a:pt x="52" y="241"/>
                    <a:pt x="52" y="241"/>
                    <a:pt x="52" y="241"/>
                  </a:cubicBezTo>
                  <a:cubicBezTo>
                    <a:pt x="49" y="241"/>
                    <a:pt x="48" y="239"/>
                    <a:pt x="48" y="237"/>
                  </a:cubicBezTo>
                  <a:cubicBezTo>
                    <a:pt x="60" y="146"/>
                    <a:pt x="60" y="146"/>
                    <a:pt x="60" y="146"/>
                  </a:cubicBezTo>
                  <a:cubicBezTo>
                    <a:pt x="60" y="145"/>
                    <a:pt x="60" y="145"/>
                    <a:pt x="59" y="144"/>
                  </a:cubicBezTo>
                  <a:cubicBezTo>
                    <a:pt x="59" y="144"/>
                    <a:pt x="58" y="143"/>
                    <a:pt x="56" y="143"/>
                  </a:cubicBezTo>
                  <a:cubicBezTo>
                    <a:pt x="9" y="143"/>
                    <a:pt x="9" y="143"/>
                    <a:pt x="9" y="143"/>
                  </a:cubicBezTo>
                  <a:cubicBezTo>
                    <a:pt x="5" y="143"/>
                    <a:pt x="2" y="142"/>
                    <a:pt x="1" y="139"/>
                  </a:cubicBezTo>
                  <a:cubicBezTo>
                    <a:pt x="0" y="136"/>
                    <a:pt x="0" y="133"/>
                    <a:pt x="3" y="130"/>
                  </a:cubicBezTo>
                  <a:cubicBezTo>
                    <a:pt x="102" y="2"/>
                    <a:pt x="102" y="2"/>
                    <a:pt x="102" y="2"/>
                  </a:cubicBezTo>
                  <a:cubicBezTo>
                    <a:pt x="103" y="1"/>
                    <a:pt x="106" y="0"/>
                    <a:pt x="108" y="2"/>
                  </a:cubicBezTo>
                  <a:cubicBezTo>
                    <a:pt x="109" y="3"/>
                    <a:pt x="110" y="6"/>
                    <a:pt x="108" y="7"/>
                  </a:cubicBezTo>
                  <a:cubicBezTo>
                    <a:pt x="9" y="135"/>
                    <a:pt x="9" y="135"/>
                    <a:pt x="9" y="135"/>
                  </a:cubicBezTo>
                  <a:cubicBezTo>
                    <a:pt x="9" y="135"/>
                    <a:pt x="9" y="135"/>
                    <a:pt x="9" y="135"/>
                  </a:cubicBezTo>
                  <a:cubicBezTo>
                    <a:pt x="9" y="135"/>
                    <a:pt x="9" y="135"/>
                    <a:pt x="9" y="135"/>
                  </a:cubicBezTo>
                  <a:cubicBezTo>
                    <a:pt x="56" y="135"/>
                    <a:pt x="56" y="135"/>
                    <a:pt x="56" y="135"/>
                  </a:cubicBezTo>
                  <a:cubicBezTo>
                    <a:pt x="60" y="135"/>
                    <a:pt x="63" y="137"/>
                    <a:pt x="65" y="139"/>
                  </a:cubicBezTo>
                  <a:cubicBezTo>
                    <a:pt x="67" y="141"/>
                    <a:pt x="68" y="144"/>
                    <a:pt x="68" y="147"/>
                  </a:cubicBezTo>
                  <a:cubicBezTo>
                    <a:pt x="56" y="238"/>
                    <a:pt x="56" y="238"/>
                    <a:pt x="56" y="238"/>
                  </a:cubicBezTo>
                  <a:cubicBezTo>
                    <a:pt x="56" y="240"/>
                    <a:pt x="54" y="241"/>
                    <a:pt x="52"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solidFill>
                  <a:schemeClr val="accent1">
                    <a:lumMod val="75000"/>
                  </a:schemeClr>
                </a:solidFill>
                <a:latin typeface="HelveticaNeue-UltraLight" panose="02000206000000020004" pitchFamily="50"/>
              </a:endParaRPr>
            </a:p>
          </p:txBody>
        </p:sp>
      </p:grpSp>
      <p:sp>
        <p:nvSpPr>
          <p:cNvPr id="2" name="TextBox 1"/>
          <p:cNvSpPr txBox="1"/>
          <p:nvPr/>
        </p:nvSpPr>
        <p:spPr>
          <a:xfrm>
            <a:off x="1124931" y="3571859"/>
            <a:ext cx="2211860" cy="1615827"/>
          </a:xfrm>
          <a:prstGeom prst="rect">
            <a:avLst/>
          </a:prstGeom>
          <a:noFill/>
        </p:spPr>
        <p:txBody>
          <a:bodyPr wrap="square" lIns="0" rtlCol="0" anchor="t">
            <a:spAutoFit/>
          </a:bodyPr>
          <a:lstStyle/>
          <a:p>
            <a:pPr algn="ctr">
              <a:lnSpc>
                <a:spcPct val="90000"/>
              </a:lnSpc>
            </a:pPr>
            <a:r>
              <a:rPr lang="en-US" sz="2200" dirty="0">
                <a:solidFill>
                  <a:schemeClr val="tx1">
                    <a:lumMod val="50000"/>
                  </a:schemeClr>
                </a:solidFill>
                <a:latin typeface="Helvetica Neue Medium" charset="0"/>
                <a:ea typeface="Helvetica Neue Medium" charset="0"/>
                <a:cs typeface="Helvetica Neue Medium" charset="0"/>
              </a:rPr>
              <a:t>Re-genotyping is usually not possible due to financial constraints.</a:t>
            </a:r>
          </a:p>
        </p:txBody>
      </p:sp>
      <p:grpSp>
        <p:nvGrpSpPr>
          <p:cNvPr id="36" name="Group 35"/>
          <p:cNvGrpSpPr/>
          <p:nvPr/>
        </p:nvGrpSpPr>
        <p:grpSpPr>
          <a:xfrm>
            <a:off x="1939423" y="1837113"/>
            <a:ext cx="582876" cy="553549"/>
            <a:chOff x="3944289" y="-1717673"/>
            <a:chExt cx="765176" cy="715963"/>
          </a:xfrm>
          <a:solidFill>
            <a:schemeClr val="accent1"/>
          </a:solidFill>
        </p:grpSpPr>
        <p:sp>
          <p:nvSpPr>
            <p:cNvPr id="37" name="Freeform 1186"/>
            <p:cNvSpPr>
              <a:spLocks noEditPoints="1"/>
            </p:cNvSpPr>
            <p:nvPr/>
          </p:nvSpPr>
          <p:spPr bwMode="auto">
            <a:xfrm>
              <a:off x="3944289" y="-1606548"/>
              <a:ext cx="765176" cy="604838"/>
            </a:xfrm>
            <a:custGeom>
              <a:avLst/>
              <a:gdLst>
                <a:gd name="T0" fmla="*/ 221 w 240"/>
                <a:gd name="T1" fmla="*/ 190 h 190"/>
                <a:gd name="T2" fmla="*/ 19 w 240"/>
                <a:gd name="T3" fmla="*/ 190 h 190"/>
                <a:gd name="T4" fmla="*/ 0 w 240"/>
                <a:gd name="T5" fmla="*/ 171 h 190"/>
                <a:gd name="T6" fmla="*/ 0 w 240"/>
                <a:gd name="T7" fmla="*/ 29 h 190"/>
                <a:gd name="T8" fmla="*/ 19 w 240"/>
                <a:gd name="T9" fmla="*/ 10 h 190"/>
                <a:gd name="T10" fmla="*/ 213 w 240"/>
                <a:gd name="T11" fmla="*/ 10 h 190"/>
                <a:gd name="T12" fmla="*/ 232 w 240"/>
                <a:gd name="T13" fmla="*/ 4 h 190"/>
                <a:gd name="T14" fmla="*/ 236 w 240"/>
                <a:gd name="T15" fmla="*/ 0 h 190"/>
                <a:gd name="T16" fmla="*/ 240 w 240"/>
                <a:gd name="T17" fmla="*/ 5 h 190"/>
                <a:gd name="T18" fmla="*/ 239 w 240"/>
                <a:gd name="T19" fmla="*/ 8 h 190"/>
                <a:gd name="T20" fmla="*/ 240 w 240"/>
                <a:gd name="T21" fmla="*/ 10 h 190"/>
                <a:gd name="T22" fmla="*/ 240 w 240"/>
                <a:gd name="T23" fmla="*/ 171 h 190"/>
                <a:gd name="T24" fmla="*/ 221 w 240"/>
                <a:gd name="T25" fmla="*/ 190 h 190"/>
                <a:gd name="T26" fmla="*/ 19 w 240"/>
                <a:gd name="T27" fmla="*/ 18 h 190"/>
                <a:gd name="T28" fmla="*/ 8 w 240"/>
                <a:gd name="T29" fmla="*/ 29 h 190"/>
                <a:gd name="T30" fmla="*/ 8 w 240"/>
                <a:gd name="T31" fmla="*/ 171 h 190"/>
                <a:gd name="T32" fmla="*/ 19 w 240"/>
                <a:gd name="T33" fmla="*/ 182 h 190"/>
                <a:gd name="T34" fmla="*/ 221 w 240"/>
                <a:gd name="T35" fmla="*/ 182 h 190"/>
                <a:gd name="T36" fmla="*/ 232 w 240"/>
                <a:gd name="T37" fmla="*/ 171 h 190"/>
                <a:gd name="T38" fmla="*/ 232 w 240"/>
                <a:gd name="T39" fmla="*/ 15 h 190"/>
                <a:gd name="T40" fmla="*/ 213 w 240"/>
                <a:gd name="T41" fmla="*/ 18 h 190"/>
                <a:gd name="T42" fmla="*/ 19 w 240"/>
                <a:gd name="T43" fmla="*/ 1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0" h="190">
                  <a:moveTo>
                    <a:pt x="221" y="190"/>
                  </a:moveTo>
                  <a:cubicBezTo>
                    <a:pt x="19" y="190"/>
                    <a:pt x="19" y="190"/>
                    <a:pt x="19" y="190"/>
                  </a:cubicBezTo>
                  <a:cubicBezTo>
                    <a:pt x="9" y="190"/>
                    <a:pt x="0" y="181"/>
                    <a:pt x="0" y="171"/>
                  </a:cubicBezTo>
                  <a:cubicBezTo>
                    <a:pt x="0" y="29"/>
                    <a:pt x="0" y="29"/>
                    <a:pt x="0" y="29"/>
                  </a:cubicBezTo>
                  <a:cubicBezTo>
                    <a:pt x="0" y="19"/>
                    <a:pt x="9" y="10"/>
                    <a:pt x="19" y="10"/>
                  </a:cubicBezTo>
                  <a:cubicBezTo>
                    <a:pt x="213" y="10"/>
                    <a:pt x="213" y="10"/>
                    <a:pt x="213" y="10"/>
                  </a:cubicBezTo>
                  <a:cubicBezTo>
                    <a:pt x="225" y="10"/>
                    <a:pt x="231" y="8"/>
                    <a:pt x="232" y="4"/>
                  </a:cubicBezTo>
                  <a:cubicBezTo>
                    <a:pt x="232" y="1"/>
                    <a:pt x="234" y="0"/>
                    <a:pt x="236" y="0"/>
                  </a:cubicBezTo>
                  <a:cubicBezTo>
                    <a:pt x="239" y="1"/>
                    <a:pt x="240" y="3"/>
                    <a:pt x="240" y="5"/>
                  </a:cubicBezTo>
                  <a:cubicBezTo>
                    <a:pt x="239" y="6"/>
                    <a:pt x="239" y="7"/>
                    <a:pt x="239" y="8"/>
                  </a:cubicBezTo>
                  <a:cubicBezTo>
                    <a:pt x="240" y="8"/>
                    <a:pt x="240" y="9"/>
                    <a:pt x="240" y="10"/>
                  </a:cubicBezTo>
                  <a:cubicBezTo>
                    <a:pt x="240" y="171"/>
                    <a:pt x="240" y="171"/>
                    <a:pt x="240" y="171"/>
                  </a:cubicBezTo>
                  <a:cubicBezTo>
                    <a:pt x="240" y="181"/>
                    <a:pt x="231" y="190"/>
                    <a:pt x="221" y="190"/>
                  </a:cubicBezTo>
                  <a:close/>
                  <a:moveTo>
                    <a:pt x="19" y="18"/>
                  </a:moveTo>
                  <a:cubicBezTo>
                    <a:pt x="13" y="18"/>
                    <a:pt x="8" y="23"/>
                    <a:pt x="8" y="29"/>
                  </a:cubicBezTo>
                  <a:cubicBezTo>
                    <a:pt x="8" y="171"/>
                    <a:pt x="8" y="171"/>
                    <a:pt x="8" y="171"/>
                  </a:cubicBezTo>
                  <a:cubicBezTo>
                    <a:pt x="8" y="177"/>
                    <a:pt x="13" y="182"/>
                    <a:pt x="19" y="182"/>
                  </a:cubicBezTo>
                  <a:cubicBezTo>
                    <a:pt x="221" y="182"/>
                    <a:pt x="221" y="182"/>
                    <a:pt x="221" y="182"/>
                  </a:cubicBezTo>
                  <a:cubicBezTo>
                    <a:pt x="227" y="182"/>
                    <a:pt x="232" y="177"/>
                    <a:pt x="232" y="171"/>
                  </a:cubicBezTo>
                  <a:cubicBezTo>
                    <a:pt x="232" y="15"/>
                    <a:pt x="232" y="15"/>
                    <a:pt x="232" y="15"/>
                  </a:cubicBezTo>
                  <a:cubicBezTo>
                    <a:pt x="226" y="18"/>
                    <a:pt x="217" y="18"/>
                    <a:pt x="213" y="18"/>
                  </a:cubicBez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8" name="Freeform 1187"/>
            <p:cNvSpPr>
              <a:spLocks/>
            </p:cNvSpPr>
            <p:nvPr/>
          </p:nvSpPr>
          <p:spPr bwMode="auto">
            <a:xfrm>
              <a:off x="4033189" y="-1717673"/>
              <a:ext cx="676276" cy="171450"/>
            </a:xfrm>
            <a:custGeom>
              <a:avLst/>
              <a:gdLst>
                <a:gd name="T0" fmla="*/ 208 w 212"/>
                <a:gd name="T1" fmla="*/ 54 h 54"/>
                <a:gd name="T2" fmla="*/ 204 w 212"/>
                <a:gd name="T3" fmla="*/ 50 h 54"/>
                <a:gd name="T4" fmla="*/ 204 w 212"/>
                <a:gd name="T5" fmla="*/ 40 h 54"/>
                <a:gd name="T6" fmla="*/ 192 w 212"/>
                <a:gd name="T7" fmla="*/ 32 h 54"/>
                <a:gd name="T8" fmla="*/ 19 w 212"/>
                <a:gd name="T9" fmla="*/ 9 h 54"/>
                <a:gd name="T10" fmla="*/ 11 w 212"/>
                <a:gd name="T11" fmla="*/ 11 h 54"/>
                <a:gd name="T12" fmla="*/ 8 w 212"/>
                <a:gd name="T13" fmla="*/ 18 h 54"/>
                <a:gd name="T14" fmla="*/ 8 w 212"/>
                <a:gd name="T15" fmla="*/ 46 h 54"/>
                <a:gd name="T16" fmla="*/ 4 w 212"/>
                <a:gd name="T17" fmla="*/ 50 h 54"/>
                <a:gd name="T18" fmla="*/ 0 w 212"/>
                <a:gd name="T19" fmla="*/ 46 h 54"/>
                <a:gd name="T20" fmla="*/ 0 w 212"/>
                <a:gd name="T21" fmla="*/ 18 h 54"/>
                <a:gd name="T22" fmla="*/ 6 w 212"/>
                <a:gd name="T23" fmla="*/ 5 h 54"/>
                <a:gd name="T24" fmla="*/ 20 w 212"/>
                <a:gd name="T25" fmla="*/ 1 h 54"/>
                <a:gd name="T26" fmla="*/ 193 w 212"/>
                <a:gd name="T27" fmla="*/ 24 h 54"/>
                <a:gd name="T28" fmla="*/ 212 w 212"/>
                <a:gd name="T29" fmla="*/ 40 h 54"/>
                <a:gd name="T30" fmla="*/ 212 w 212"/>
                <a:gd name="T31" fmla="*/ 50 h 54"/>
                <a:gd name="T32" fmla="*/ 208 w 212"/>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54">
                  <a:moveTo>
                    <a:pt x="208" y="54"/>
                  </a:moveTo>
                  <a:cubicBezTo>
                    <a:pt x="206" y="54"/>
                    <a:pt x="204" y="52"/>
                    <a:pt x="204" y="50"/>
                  </a:cubicBezTo>
                  <a:cubicBezTo>
                    <a:pt x="204" y="40"/>
                    <a:pt x="204" y="40"/>
                    <a:pt x="204" y="40"/>
                  </a:cubicBezTo>
                  <a:cubicBezTo>
                    <a:pt x="204" y="40"/>
                    <a:pt x="203" y="34"/>
                    <a:pt x="192" y="32"/>
                  </a:cubicBezTo>
                  <a:cubicBezTo>
                    <a:pt x="19" y="9"/>
                    <a:pt x="19" y="9"/>
                    <a:pt x="19" y="9"/>
                  </a:cubicBezTo>
                  <a:cubicBezTo>
                    <a:pt x="16" y="9"/>
                    <a:pt x="13" y="9"/>
                    <a:pt x="11" y="11"/>
                  </a:cubicBezTo>
                  <a:cubicBezTo>
                    <a:pt x="9" y="12"/>
                    <a:pt x="8" y="15"/>
                    <a:pt x="8" y="18"/>
                  </a:cubicBezTo>
                  <a:cubicBezTo>
                    <a:pt x="8" y="46"/>
                    <a:pt x="8" y="46"/>
                    <a:pt x="8" y="46"/>
                  </a:cubicBezTo>
                  <a:cubicBezTo>
                    <a:pt x="8" y="48"/>
                    <a:pt x="6" y="50"/>
                    <a:pt x="4" y="50"/>
                  </a:cubicBezTo>
                  <a:cubicBezTo>
                    <a:pt x="2" y="50"/>
                    <a:pt x="0" y="48"/>
                    <a:pt x="0" y="46"/>
                  </a:cubicBezTo>
                  <a:cubicBezTo>
                    <a:pt x="0" y="18"/>
                    <a:pt x="0" y="18"/>
                    <a:pt x="0" y="18"/>
                  </a:cubicBezTo>
                  <a:cubicBezTo>
                    <a:pt x="0" y="12"/>
                    <a:pt x="2" y="8"/>
                    <a:pt x="6" y="5"/>
                  </a:cubicBezTo>
                  <a:cubicBezTo>
                    <a:pt x="10" y="2"/>
                    <a:pt x="15" y="0"/>
                    <a:pt x="20" y="1"/>
                  </a:cubicBezTo>
                  <a:cubicBezTo>
                    <a:pt x="193" y="24"/>
                    <a:pt x="193" y="24"/>
                    <a:pt x="193" y="24"/>
                  </a:cubicBezTo>
                  <a:cubicBezTo>
                    <a:pt x="212" y="27"/>
                    <a:pt x="212" y="40"/>
                    <a:pt x="212" y="40"/>
                  </a:cubicBezTo>
                  <a:cubicBezTo>
                    <a:pt x="212" y="50"/>
                    <a:pt x="212" y="50"/>
                    <a:pt x="212" y="50"/>
                  </a:cubicBezTo>
                  <a:cubicBezTo>
                    <a:pt x="212" y="52"/>
                    <a:pt x="210" y="54"/>
                    <a:pt x="2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9" name="Freeform 1188"/>
            <p:cNvSpPr>
              <a:spLocks noEditPoints="1"/>
            </p:cNvSpPr>
            <p:nvPr/>
          </p:nvSpPr>
          <p:spPr bwMode="auto">
            <a:xfrm>
              <a:off x="4007789" y="-1333498"/>
              <a:ext cx="90488" cy="904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8 h 28"/>
                <a:gd name="T12" fmla="*/ 8 w 28"/>
                <a:gd name="T13" fmla="*/ 14 h 28"/>
                <a:gd name="T14" fmla="*/ 14 w 28"/>
                <a:gd name="T15" fmla="*/ 20 h 28"/>
                <a:gd name="T16" fmla="*/ 20 w 28"/>
                <a:gd name="T17" fmla="*/ 14 h 28"/>
                <a:gd name="T18" fmla="*/ 14 w 28"/>
                <a:gd name="T1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8"/>
                  </a:moveTo>
                  <a:cubicBezTo>
                    <a:pt x="11" y="8"/>
                    <a:pt x="8" y="11"/>
                    <a:pt x="8" y="14"/>
                  </a:cubicBezTo>
                  <a:cubicBezTo>
                    <a:pt x="8" y="17"/>
                    <a:pt x="11" y="20"/>
                    <a:pt x="14" y="20"/>
                  </a:cubicBezTo>
                  <a:cubicBezTo>
                    <a:pt x="17" y="20"/>
                    <a:pt x="20" y="17"/>
                    <a:pt x="20" y="14"/>
                  </a:cubicBezTo>
                  <a:cubicBezTo>
                    <a:pt x="20" y="11"/>
                    <a:pt x="17" y="8"/>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10" name="TextBox 9"/>
          <p:cNvSpPr txBox="1"/>
          <p:nvPr/>
        </p:nvSpPr>
        <p:spPr>
          <a:xfrm>
            <a:off x="8901962" y="3571859"/>
            <a:ext cx="2298358" cy="1615827"/>
          </a:xfrm>
          <a:prstGeom prst="rect">
            <a:avLst/>
          </a:prstGeom>
          <a:noFill/>
        </p:spPr>
        <p:txBody>
          <a:bodyPr wrap="square" lIns="0" rtlCol="0" anchor="t">
            <a:spAutoFit/>
          </a:bodyPr>
          <a:lstStyle/>
          <a:p>
            <a:pPr algn="ctr">
              <a:lnSpc>
                <a:spcPct val="90000"/>
              </a:lnSpc>
            </a:pPr>
            <a:r>
              <a:rPr lang="en-US" sz="2200" dirty="0" smtClean="0">
                <a:solidFill>
                  <a:schemeClr val="tx1">
                    <a:lumMod val="50000"/>
                  </a:schemeClr>
                </a:solidFill>
                <a:latin typeface="Helvetica Neue Medium" charset="0"/>
                <a:ea typeface="Helvetica Neue Medium" charset="0"/>
                <a:cs typeface="Helvetica Neue Medium" charset="0"/>
              </a:rPr>
              <a:t>Keep </a:t>
            </a:r>
            <a:r>
              <a:rPr lang="en-US" sz="2200" dirty="0">
                <a:solidFill>
                  <a:schemeClr val="tx1">
                    <a:lumMod val="50000"/>
                  </a:schemeClr>
                </a:solidFill>
                <a:latin typeface="Helvetica Neue Medium" charset="0"/>
                <a:ea typeface="Helvetica Neue Medium" charset="0"/>
                <a:cs typeface="Helvetica Neue Medium" charset="0"/>
              </a:rPr>
              <a:t>costs down and restore some of the power lost by errors in data</a:t>
            </a:r>
          </a:p>
        </p:txBody>
      </p:sp>
      <p:sp>
        <p:nvSpPr>
          <p:cNvPr id="40" name="TextBox 39"/>
          <p:cNvSpPr txBox="1"/>
          <p:nvPr/>
        </p:nvSpPr>
        <p:spPr>
          <a:xfrm>
            <a:off x="4204741" y="3460984"/>
            <a:ext cx="3829271" cy="2154436"/>
          </a:xfrm>
          <a:prstGeom prst="rect">
            <a:avLst/>
          </a:prstGeom>
          <a:noFill/>
        </p:spPr>
        <p:txBody>
          <a:bodyPr wrap="square" lIns="0" rtlCol="0" anchor="t">
            <a:spAutoFit/>
          </a:bodyPr>
          <a:lstStyle/>
          <a:p>
            <a:pPr algn="ctr"/>
            <a:r>
              <a:rPr lang="en-US" sz="2200" dirty="0" smtClean="0">
                <a:solidFill>
                  <a:schemeClr val="tx1">
                    <a:lumMod val="50000"/>
                  </a:schemeClr>
                </a:solidFill>
                <a:latin typeface="Helvetica Neue Medium" charset="0"/>
                <a:ea typeface="Helvetica Neue Medium" charset="0"/>
                <a:cs typeface="Helvetica Neue Medium" charset="0"/>
              </a:rPr>
              <a:t>Meta-analysis </a:t>
            </a:r>
            <a:r>
              <a:rPr lang="en-US" sz="2200" dirty="0">
                <a:solidFill>
                  <a:schemeClr val="tx1">
                    <a:lumMod val="50000"/>
                  </a:schemeClr>
                </a:solidFill>
                <a:latin typeface="Helvetica Neue Medium" charset="0"/>
                <a:ea typeface="Helvetica Neue Medium" charset="0"/>
                <a:cs typeface="Helvetica Neue Medium" charset="0"/>
              </a:rPr>
              <a:t>of datasets that have been genotyped on different arrays, by increasing the overlap of variants available for analysis between arrays</a:t>
            </a:r>
            <a:r>
              <a:rPr lang="en-US" sz="2400" dirty="0"/>
              <a:t>.</a:t>
            </a:r>
          </a:p>
        </p:txBody>
      </p:sp>
      <p:pic>
        <p:nvPicPr>
          <p:cNvPr id="8" name="Sou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36931631"/>
      </p:ext>
    </p:extLst>
  </p:cSld>
  <p:clrMapOvr>
    <a:masterClrMapping/>
  </p:clrMapOvr>
  <mc:AlternateContent xmlns:mc="http://schemas.openxmlformats.org/markup-compatibility/2006">
    <mc:Choice xmlns:p14="http://schemas.microsoft.com/office/powerpoint/2010/main" Requires="p14">
      <p:transition spd="slow" p14:dur="2000" advTm="71485"/>
    </mc:Choice>
    <mc:Fallback>
      <p:transition spd="slow" advTm="71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8458324" cy="701731"/>
          </a:xfrm>
        </p:spPr>
        <p:txBody>
          <a:bodyPr/>
          <a:lstStyle/>
          <a:p>
            <a:r>
              <a:rPr lang="fr-FR" b="1" dirty="0">
                <a:solidFill>
                  <a:schemeClr val="accent1">
                    <a:lumMod val="75000"/>
                  </a:schemeClr>
                </a:solidFill>
              </a:rPr>
              <a:t>The problem </a:t>
            </a:r>
            <a:r>
              <a:rPr lang="fr-FR" b="1" dirty="0" smtClean="0">
                <a:solidFill>
                  <a:schemeClr val="accent1">
                    <a:lumMod val="75000"/>
                  </a:schemeClr>
                </a:solidFill>
              </a:rPr>
              <a:t>we want </a:t>
            </a:r>
            <a:r>
              <a:rPr lang="fr-FR" b="1" dirty="0">
                <a:solidFill>
                  <a:schemeClr val="accent1">
                    <a:lumMod val="75000"/>
                  </a:schemeClr>
                </a:solidFill>
              </a:rPr>
              <a:t>to solve</a:t>
            </a:r>
          </a:p>
        </p:txBody>
      </p:sp>
      <p:pic>
        <p:nvPicPr>
          <p:cNvPr id="5" name="Picture 4"/>
          <p:cNvPicPr>
            <a:picLocks noChangeAspect="1"/>
          </p:cNvPicPr>
          <p:nvPr/>
        </p:nvPicPr>
        <p:blipFill>
          <a:blip r:embed="rId5"/>
          <a:stretch>
            <a:fillRect/>
          </a:stretch>
        </p:blipFill>
        <p:spPr>
          <a:xfrm>
            <a:off x="851001" y="1864341"/>
            <a:ext cx="1114425" cy="1114425"/>
          </a:xfrm>
          <a:prstGeom prst="rect">
            <a:avLst/>
          </a:prstGeom>
        </p:spPr>
      </p:pic>
      <p:pic>
        <p:nvPicPr>
          <p:cNvPr id="12" name="Picture 11"/>
          <p:cNvPicPr>
            <a:picLocks noChangeAspect="1"/>
          </p:cNvPicPr>
          <p:nvPr/>
        </p:nvPicPr>
        <p:blipFill>
          <a:blip r:embed="rId5"/>
          <a:stretch>
            <a:fillRect/>
          </a:stretch>
        </p:blipFill>
        <p:spPr>
          <a:xfrm>
            <a:off x="1965426" y="1871084"/>
            <a:ext cx="1114425" cy="1114425"/>
          </a:xfrm>
          <a:prstGeom prst="rect">
            <a:avLst/>
          </a:prstGeom>
        </p:spPr>
      </p:pic>
      <p:pic>
        <p:nvPicPr>
          <p:cNvPr id="13" name="Picture 12"/>
          <p:cNvPicPr>
            <a:picLocks noChangeAspect="1"/>
          </p:cNvPicPr>
          <p:nvPr/>
        </p:nvPicPr>
        <p:blipFill>
          <a:blip r:embed="rId5"/>
          <a:stretch>
            <a:fillRect/>
          </a:stretch>
        </p:blipFill>
        <p:spPr>
          <a:xfrm>
            <a:off x="3079851" y="1864341"/>
            <a:ext cx="1114425" cy="1114425"/>
          </a:xfrm>
          <a:prstGeom prst="rect">
            <a:avLst/>
          </a:prstGeom>
        </p:spPr>
      </p:pic>
      <p:pic>
        <p:nvPicPr>
          <p:cNvPr id="14" name="Picture 13"/>
          <p:cNvPicPr>
            <a:picLocks noChangeAspect="1"/>
          </p:cNvPicPr>
          <p:nvPr/>
        </p:nvPicPr>
        <p:blipFill>
          <a:blip r:embed="rId5"/>
          <a:stretch>
            <a:fillRect/>
          </a:stretch>
        </p:blipFill>
        <p:spPr>
          <a:xfrm>
            <a:off x="4070451" y="1864341"/>
            <a:ext cx="1114425" cy="1114425"/>
          </a:xfrm>
          <a:prstGeom prst="rect">
            <a:avLst/>
          </a:prstGeom>
          <a:noFill/>
        </p:spPr>
      </p:pic>
      <p:sp>
        <p:nvSpPr>
          <p:cNvPr id="15" name="TextBox 14"/>
          <p:cNvSpPr txBox="1"/>
          <p:nvPr/>
        </p:nvSpPr>
        <p:spPr>
          <a:xfrm>
            <a:off x="2250381" y="1362131"/>
            <a:ext cx="1820070"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INDIVIDUALS</a:t>
            </a:r>
            <a:endParaRPr lang="fr-FR" sz="2000" b="1" dirty="0">
              <a:latin typeface="Helvetica Neue Thin" charset="0"/>
              <a:ea typeface="Helvetica Neue Thin" charset="0"/>
              <a:cs typeface="Helvetica Neue Thin" charset="0"/>
            </a:endParaRPr>
          </a:p>
        </p:txBody>
      </p:sp>
      <p:sp>
        <p:nvSpPr>
          <p:cNvPr id="16" name="TextBox 15"/>
          <p:cNvSpPr txBox="1"/>
          <p:nvPr/>
        </p:nvSpPr>
        <p:spPr>
          <a:xfrm>
            <a:off x="-208436" y="4121197"/>
            <a:ext cx="1487488"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SNPS</a:t>
            </a:r>
            <a:endParaRPr lang="fr-FR" sz="2000" b="1" dirty="0">
              <a:latin typeface="Helvetica Neue Thin" charset="0"/>
              <a:ea typeface="Helvetica Neue Thin" charset="0"/>
              <a:cs typeface="Helvetica Neue Thin" charset="0"/>
            </a:endParaRPr>
          </a:p>
        </p:txBody>
      </p:sp>
      <p:pic>
        <p:nvPicPr>
          <p:cNvPr id="6" name="Picture 5"/>
          <p:cNvPicPr>
            <a:picLocks noChangeAspect="1"/>
          </p:cNvPicPr>
          <p:nvPr/>
        </p:nvPicPr>
        <p:blipFill>
          <a:blip r:embed="rId6"/>
          <a:stretch>
            <a:fillRect/>
          </a:stretch>
        </p:blipFill>
        <p:spPr>
          <a:xfrm>
            <a:off x="993876" y="3019311"/>
            <a:ext cx="4000500" cy="3238500"/>
          </a:xfrm>
          <a:prstGeom prst="rect">
            <a:avLst/>
          </a:prstGeom>
        </p:spPr>
      </p:pic>
      <p:sp>
        <p:nvSpPr>
          <p:cNvPr id="18" name="TextBox 17"/>
          <p:cNvSpPr txBox="1"/>
          <p:nvPr/>
        </p:nvSpPr>
        <p:spPr>
          <a:xfrm>
            <a:off x="1289748" y="3264055"/>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2" name="TextBox 21"/>
          <p:cNvSpPr txBox="1"/>
          <p:nvPr/>
        </p:nvSpPr>
        <p:spPr>
          <a:xfrm>
            <a:off x="3545284" y="3271750"/>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3" name="TextBox 22"/>
          <p:cNvSpPr txBox="1"/>
          <p:nvPr/>
        </p:nvSpPr>
        <p:spPr>
          <a:xfrm>
            <a:off x="4460578" y="3963090"/>
            <a:ext cx="334169" cy="461665"/>
          </a:xfrm>
          <a:prstGeom prst="rect">
            <a:avLst/>
          </a:prstGeom>
          <a:noFill/>
        </p:spPr>
        <p:txBody>
          <a:bodyPr wrap="square" lIns="0" rtlCol="0">
            <a:spAutoFit/>
          </a:bodyPr>
          <a:lstStyle/>
          <a:p>
            <a:pPr algn="ctr">
              <a:lnSpc>
                <a:spcPct val="120000"/>
              </a:lnSpc>
            </a:pPr>
            <a:r>
              <a:rPr lang="fr-FR" sz="2000" b="1" dirty="0">
                <a:solidFill>
                  <a:srgbClr val="FF0000"/>
                </a:solidFill>
                <a:latin typeface="Helvetica Neue Thin" charset="0"/>
                <a:ea typeface="Helvetica Neue Thin" charset="0"/>
                <a:cs typeface="Helvetica Neue Thin" charset="0"/>
              </a:rPr>
              <a:t>?</a:t>
            </a:r>
          </a:p>
        </p:txBody>
      </p:sp>
      <p:sp>
        <p:nvSpPr>
          <p:cNvPr id="24" name="TextBox 23"/>
          <p:cNvSpPr txBox="1"/>
          <p:nvPr/>
        </p:nvSpPr>
        <p:spPr>
          <a:xfrm>
            <a:off x="1276652" y="4693016"/>
            <a:ext cx="334169" cy="461665"/>
          </a:xfrm>
          <a:prstGeom prst="rect">
            <a:avLst/>
          </a:prstGeom>
          <a:noFill/>
        </p:spPr>
        <p:txBody>
          <a:bodyPr wrap="square" lIns="0" rtlCol="0">
            <a:spAutoFit/>
          </a:bodyPr>
          <a:lstStyle/>
          <a:p>
            <a:pPr algn="ctr">
              <a:lnSpc>
                <a:spcPct val="120000"/>
              </a:lnSpc>
            </a:pPr>
            <a:r>
              <a:rPr lang="fr-FR" sz="2000" b="1" dirty="0">
                <a:solidFill>
                  <a:srgbClr val="FF0000"/>
                </a:solidFill>
                <a:latin typeface="Helvetica Neue Thin" charset="0"/>
                <a:ea typeface="Helvetica Neue Thin" charset="0"/>
                <a:cs typeface="Helvetica Neue Thin" charset="0"/>
              </a:rPr>
              <a:t>?</a:t>
            </a:r>
          </a:p>
        </p:txBody>
      </p:sp>
      <p:sp>
        <p:nvSpPr>
          <p:cNvPr id="25" name="TextBox 24"/>
          <p:cNvSpPr txBox="1"/>
          <p:nvPr/>
        </p:nvSpPr>
        <p:spPr>
          <a:xfrm>
            <a:off x="3525836" y="4689665"/>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26" name="TextBox 25"/>
          <p:cNvSpPr txBox="1"/>
          <p:nvPr/>
        </p:nvSpPr>
        <p:spPr>
          <a:xfrm>
            <a:off x="2328266" y="5471565"/>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7" name="TextBox 26"/>
          <p:cNvSpPr txBox="1"/>
          <p:nvPr/>
        </p:nvSpPr>
        <p:spPr>
          <a:xfrm>
            <a:off x="2357038" y="3271749"/>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28" name="TextBox 27"/>
          <p:cNvSpPr txBox="1"/>
          <p:nvPr/>
        </p:nvSpPr>
        <p:spPr>
          <a:xfrm>
            <a:off x="4460578" y="3271749"/>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29" name="TextBox 28"/>
          <p:cNvSpPr txBox="1"/>
          <p:nvPr/>
        </p:nvSpPr>
        <p:spPr>
          <a:xfrm>
            <a:off x="2328266" y="4687493"/>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0" name="TextBox 29"/>
          <p:cNvSpPr txBox="1"/>
          <p:nvPr/>
        </p:nvSpPr>
        <p:spPr>
          <a:xfrm>
            <a:off x="2328461" y="3943890"/>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1" name="TextBox 30"/>
          <p:cNvSpPr txBox="1"/>
          <p:nvPr/>
        </p:nvSpPr>
        <p:spPr>
          <a:xfrm>
            <a:off x="3525836" y="3951064"/>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2" name="TextBox 31"/>
          <p:cNvSpPr txBox="1"/>
          <p:nvPr/>
        </p:nvSpPr>
        <p:spPr>
          <a:xfrm>
            <a:off x="1289748" y="3938366"/>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3" name="TextBox 32"/>
          <p:cNvSpPr txBox="1"/>
          <p:nvPr/>
        </p:nvSpPr>
        <p:spPr>
          <a:xfrm>
            <a:off x="1289943" y="5471565"/>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34" name="TextBox 33"/>
          <p:cNvSpPr txBox="1"/>
          <p:nvPr/>
        </p:nvSpPr>
        <p:spPr>
          <a:xfrm>
            <a:off x="3525836" y="5473738"/>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35" name="TextBox 34"/>
          <p:cNvSpPr txBox="1"/>
          <p:nvPr/>
        </p:nvSpPr>
        <p:spPr>
          <a:xfrm>
            <a:off x="4460578" y="4717740"/>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6" name="TextBox 35"/>
          <p:cNvSpPr txBox="1"/>
          <p:nvPr/>
        </p:nvSpPr>
        <p:spPr>
          <a:xfrm>
            <a:off x="4460577" y="5490765"/>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7" name="Right Arrow 6"/>
          <p:cNvSpPr/>
          <p:nvPr/>
        </p:nvSpPr>
        <p:spPr>
          <a:xfrm>
            <a:off x="5441652" y="3589931"/>
            <a:ext cx="1266825" cy="9620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516957" y="2577141"/>
            <a:ext cx="334169" cy="461665"/>
          </a:xfrm>
          <a:prstGeom prst="rect">
            <a:avLst/>
          </a:prstGeom>
          <a:noFill/>
        </p:spPr>
        <p:txBody>
          <a:bodyPr wrap="square" lIns="0" rtlCol="0">
            <a:spAutoFit/>
          </a:bodyPr>
          <a:lstStyle/>
          <a:p>
            <a:pPr algn="ctr">
              <a:lnSpc>
                <a:spcPct val="120000"/>
              </a:lnSpc>
            </a:pPr>
            <a:r>
              <a:rPr lang="fr-FR" sz="2000" b="1">
                <a:latin typeface="Helvetica Neue Thin" charset="0"/>
                <a:ea typeface="Helvetica Neue Thin" charset="0"/>
                <a:cs typeface="Helvetica Neue Thin" charset="0"/>
              </a:rPr>
              <a:t>A</a:t>
            </a:r>
            <a:endParaRPr lang="fr-FR" sz="2000" b="1" dirty="0">
              <a:latin typeface="Helvetica Neue Thin" charset="0"/>
              <a:ea typeface="Helvetica Neue Thin" charset="0"/>
              <a:cs typeface="Helvetica Neue Thin" charset="0"/>
            </a:endParaRPr>
          </a:p>
        </p:txBody>
      </p:sp>
      <p:sp>
        <p:nvSpPr>
          <p:cNvPr id="42" name="TextBox 41"/>
          <p:cNvSpPr txBox="1"/>
          <p:nvPr/>
        </p:nvSpPr>
        <p:spPr>
          <a:xfrm>
            <a:off x="2659957" y="2578981"/>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B</a:t>
            </a:r>
          </a:p>
        </p:txBody>
      </p:sp>
      <p:sp>
        <p:nvSpPr>
          <p:cNvPr id="8" name="Rectangle 7"/>
          <p:cNvSpPr/>
          <p:nvPr/>
        </p:nvSpPr>
        <p:spPr>
          <a:xfrm>
            <a:off x="3714263" y="2622977"/>
            <a:ext cx="356188" cy="369332"/>
          </a:xfrm>
          <a:prstGeom prst="rect">
            <a:avLst/>
          </a:prstGeom>
        </p:spPr>
        <p:txBody>
          <a:bodyPr wrap="none">
            <a:spAutoFit/>
          </a:bodyPr>
          <a:lstStyle/>
          <a:p>
            <a:r>
              <a:rPr lang="en-US" b="1" smtClean="0">
                <a:latin typeface="Helvetica Neue Thin" charset="0"/>
                <a:ea typeface="Helvetica Neue Thin" charset="0"/>
                <a:cs typeface="Helvetica Neue Thin" charset="0"/>
              </a:rPr>
              <a:t>C</a:t>
            </a:r>
            <a:endParaRPr lang="en-US" dirty="0"/>
          </a:p>
        </p:txBody>
      </p:sp>
      <p:sp>
        <p:nvSpPr>
          <p:cNvPr id="43" name="Rectangle 42"/>
          <p:cNvSpPr/>
          <p:nvPr/>
        </p:nvSpPr>
        <p:spPr>
          <a:xfrm>
            <a:off x="4736319" y="2629707"/>
            <a:ext cx="356188" cy="369332"/>
          </a:xfrm>
          <a:prstGeom prst="rect">
            <a:avLst/>
          </a:prstGeom>
        </p:spPr>
        <p:txBody>
          <a:bodyPr wrap="none">
            <a:spAutoFit/>
          </a:bodyPr>
          <a:lstStyle/>
          <a:p>
            <a:r>
              <a:rPr lang="en-US" b="1" smtClean="0">
                <a:latin typeface="Helvetica Neue Thin" charset="0"/>
                <a:ea typeface="Helvetica Neue Thin" charset="0"/>
                <a:cs typeface="Helvetica Neue Thin" charset="0"/>
              </a:rPr>
              <a:t>D</a:t>
            </a:r>
            <a:endParaRPr lang="en-US" dirty="0"/>
          </a:p>
        </p:txBody>
      </p:sp>
      <p:pic>
        <p:nvPicPr>
          <p:cNvPr id="39" name="Picture 38"/>
          <p:cNvPicPr>
            <a:picLocks noChangeAspect="1"/>
          </p:cNvPicPr>
          <p:nvPr/>
        </p:nvPicPr>
        <p:blipFill>
          <a:blip r:embed="rId5"/>
          <a:stretch>
            <a:fillRect/>
          </a:stretch>
        </p:blipFill>
        <p:spPr>
          <a:xfrm>
            <a:off x="7584592" y="1817053"/>
            <a:ext cx="1114425" cy="1114425"/>
          </a:xfrm>
          <a:prstGeom prst="rect">
            <a:avLst/>
          </a:prstGeom>
        </p:spPr>
      </p:pic>
      <p:pic>
        <p:nvPicPr>
          <p:cNvPr id="40" name="Picture 39"/>
          <p:cNvPicPr>
            <a:picLocks noChangeAspect="1"/>
          </p:cNvPicPr>
          <p:nvPr/>
        </p:nvPicPr>
        <p:blipFill>
          <a:blip r:embed="rId5"/>
          <a:stretch>
            <a:fillRect/>
          </a:stretch>
        </p:blipFill>
        <p:spPr>
          <a:xfrm>
            <a:off x="8699017" y="1823796"/>
            <a:ext cx="1114425" cy="1114425"/>
          </a:xfrm>
          <a:prstGeom prst="rect">
            <a:avLst/>
          </a:prstGeom>
        </p:spPr>
      </p:pic>
      <p:pic>
        <p:nvPicPr>
          <p:cNvPr id="52" name="Picture 51"/>
          <p:cNvPicPr>
            <a:picLocks noChangeAspect="1"/>
          </p:cNvPicPr>
          <p:nvPr/>
        </p:nvPicPr>
        <p:blipFill>
          <a:blip r:embed="rId5"/>
          <a:stretch>
            <a:fillRect/>
          </a:stretch>
        </p:blipFill>
        <p:spPr>
          <a:xfrm>
            <a:off x="9813442" y="1817053"/>
            <a:ext cx="1114425" cy="1114425"/>
          </a:xfrm>
          <a:prstGeom prst="rect">
            <a:avLst/>
          </a:prstGeom>
        </p:spPr>
      </p:pic>
      <p:pic>
        <p:nvPicPr>
          <p:cNvPr id="53" name="Picture 52"/>
          <p:cNvPicPr>
            <a:picLocks noChangeAspect="1"/>
          </p:cNvPicPr>
          <p:nvPr/>
        </p:nvPicPr>
        <p:blipFill>
          <a:blip r:embed="rId5"/>
          <a:stretch>
            <a:fillRect/>
          </a:stretch>
        </p:blipFill>
        <p:spPr>
          <a:xfrm>
            <a:off x="10804042" y="1817053"/>
            <a:ext cx="1114425" cy="1114425"/>
          </a:xfrm>
          <a:prstGeom prst="rect">
            <a:avLst/>
          </a:prstGeom>
          <a:noFill/>
        </p:spPr>
      </p:pic>
      <p:sp>
        <p:nvSpPr>
          <p:cNvPr id="54" name="TextBox 53"/>
          <p:cNvSpPr txBox="1"/>
          <p:nvPr/>
        </p:nvSpPr>
        <p:spPr>
          <a:xfrm>
            <a:off x="8983973" y="1314843"/>
            <a:ext cx="1724732"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INDIVIDUALS</a:t>
            </a:r>
            <a:endParaRPr lang="fr-FR" sz="2000" b="1" dirty="0">
              <a:latin typeface="Helvetica Neue Thin" charset="0"/>
              <a:ea typeface="Helvetica Neue Thin" charset="0"/>
              <a:cs typeface="Helvetica Neue Thin" charset="0"/>
            </a:endParaRPr>
          </a:p>
        </p:txBody>
      </p:sp>
      <p:sp>
        <p:nvSpPr>
          <p:cNvPr id="55" name="TextBox 54"/>
          <p:cNvSpPr txBox="1"/>
          <p:nvPr/>
        </p:nvSpPr>
        <p:spPr>
          <a:xfrm>
            <a:off x="6525155" y="4073909"/>
            <a:ext cx="1487488"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SNPS</a:t>
            </a:r>
            <a:endParaRPr lang="fr-FR" sz="2000" b="1" dirty="0">
              <a:latin typeface="Helvetica Neue Thin" charset="0"/>
              <a:ea typeface="Helvetica Neue Thin" charset="0"/>
              <a:cs typeface="Helvetica Neue Thin" charset="0"/>
            </a:endParaRPr>
          </a:p>
        </p:txBody>
      </p:sp>
      <p:pic>
        <p:nvPicPr>
          <p:cNvPr id="56" name="Picture 55"/>
          <p:cNvPicPr>
            <a:picLocks noChangeAspect="1"/>
          </p:cNvPicPr>
          <p:nvPr/>
        </p:nvPicPr>
        <p:blipFill>
          <a:blip r:embed="rId6"/>
          <a:stretch>
            <a:fillRect/>
          </a:stretch>
        </p:blipFill>
        <p:spPr>
          <a:xfrm>
            <a:off x="7727467" y="2972023"/>
            <a:ext cx="4000500" cy="3238500"/>
          </a:xfrm>
          <a:prstGeom prst="rect">
            <a:avLst/>
          </a:prstGeom>
        </p:spPr>
      </p:pic>
      <p:sp>
        <p:nvSpPr>
          <p:cNvPr id="57" name="TextBox 56"/>
          <p:cNvSpPr txBox="1"/>
          <p:nvPr/>
        </p:nvSpPr>
        <p:spPr>
          <a:xfrm>
            <a:off x="8023339" y="321676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58" name="TextBox 57"/>
          <p:cNvSpPr txBox="1"/>
          <p:nvPr/>
        </p:nvSpPr>
        <p:spPr>
          <a:xfrm>
            <a:off x="10278875" y="322446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59" name="TextBox 58"/>
          <p:cNvSpPr txBox="1"/>
          <p:nvPr/>
        </p:nvSpPr>
        <p:spPr>
          <a:xfrm>
            <a:off x="11194169" y="391580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60" name="TextBox 59"/>
          <p:cNvSpPr txBox="1"/>
          <p:nvPr/>
        </p:nvSpPr>
        <p:spPr>
          <a:xfrm>
            <a:off x="8010243" y="4645728"/>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61" name="TextBox 60"/>
          <p:cNvSpPr txBox="1"/>
          <p:nvPr/>
        </p:nvSpPr>
        <p:spPr>
          <a:xfrm>
            <a:off x="10259427" y="4642377"/>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62" name="TextBox 61"/>
          <p:cNvSpPr txBox="1"/>
          <p:nvPr/>
        </p:nvSpPr>
        <p:spPr>
          <a:xfrm>
            <a:off x="9061857" y="542427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63" name="TextBox 62"/>
          <p:cNvSpPr txBox="1"/>
          <p:nvPr/>
        </p:nvSpPr>
        <p:spPr>
          <a:xfrm>
            <a:off x="9090629" y="3224461"/>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64" name="TextBox 63"/>
          <p:cNvSpPr txBox="1"/>
          <p:nvPr/>
        </p:nvSpPr>
        <p:spPr>
          <a:xfrm>
            <a:off x="11194169" y="3224461"/>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65" name="TextBox 64"/>
          <p:cNvSpPr txBox="1"/>
          <p:nvPr/>
        </p:nvSpPr>
        <p:spPr>
          <a:xfrm>
            <a:off x="9061857" y="4640205"/>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66" name="TextBox 65"/>
          <p:cNvSpPr txBox="1"/>
          <p:nvPr/>
        </p:nvSpPr>
        <p:spPr>
          <a:xfrm>
            <a:off x="9062052" y="3896602"/>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67" name="TextBox 66"/>
          <p:cNvSpPr txBox="1"/>
          <p:nvPr/>
        </p:nvSpPr>
        <p:spPr>
          <a:xfrm>
            <a:off x="10259427" y="3903776"/>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68" name="TextBox 67"/>
          <p:cNvSpPr txBox="1"/>
          <p:nvPr/>
        </p:nvSpPr>
        <p:spPr>
          <a:xfrm>
            <a:off x="8023339" y="3891078"/>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69" name="TextBox 68"/>
          <p:cNvSpPr txBox="1"/>
          <p:nvPr/>
        </p:nvSpPr>
        <p:spPr>
          <a:xfrm>
            <a:off x="8023534" y="5424277"/>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70" name="TextBox 69"/>
          <p:cNvSpPr txBox="1"/>
          <p:nvPr/>
        </p:nvSpPr>
        <p:spPr>
          <a:xfrm>
            <a:off x="10259427" y="5426450"/>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71" name="TextBox 70"/>
          <p:cNvSpPr txBox="1"/>
          <p:nvPr/>
        </p:nvSpPr>
        <p:spPr>
          <a:xfrm>
            <a:off x="11194169" y="4670452"/>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72" name="TextBox 71"/>
          <p:cNvSpPr txBox="1"/>
          <p:nvPr/>
        </p:nvSpPr>
        <p:spPr>
          <a:xfrm>
            <a:off x="11194168" y="544347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73" name="TextBox 72"/>
          <p:cNvSpPr txBox="1"/>
          <p:nvPr/>
        </p:nvSpPr>
        <p:spPr>
          <a:xfrm>
            <a:off x="8250548" y="2529853"/>
            <a:ext cx="334169" cy="461665"/>
          </a:xfrm>
          <a:prstGeom prst="rect">
            <a:avLst/>
          </a:prstGeom>
          <a:noFill/>
        </p:spPr>
        <p:txBody>
          <a:bodyPr wrap="square" lIns="0" rtlCol="0">
            <a:spAutoFit/>
          </a:bodyPr>
          <a:lstStyle/>
          <a:p>
            <a:pPr algn="ctr">
              <a:lnSpc>
                <a:spcPct val="120000"/>
              </a:lnSpc>
            </a:pPr>
            <a:r>
              <a:rPr lang="fr-FR" sz="2000" b="1">
                <a:latin typeface="Helvetica Neue Thin" charset="0"/>
                <a:ea typeface="Helvetica Neue Thin" charset="0"/>
                <a:cs typeface="Helvetica Neue Thin" charset="0"/>
              </a:rPr>
              <a:t>A</a:t>
            </a:r>
            <a:endParaRPr lang="fr-FR" sz="2000" b="1" dirty="0">
              <a:latin typeface="Helvetica Neue Thin" charset="0"/>
              <a:ea typeface="Helvetica Neue Thin" charset="0"/>
              <a:cs typeface="Helvetica Neue Thin" charset="0"/>
            </a:endParaRPr>
          </a:p>
        </p:txBody>
      </p:sp>
      <p:sp>
        <p:nvSpPr>
          <p:cNvPr id="74" name="TextBox 73"/>
          <p:cNvSpPr txBox="1"/>
          <p:nvPr/>
        </p:nvSpPr>
        <p:spPr>
          <a:xfrm>
            <a:off x="9393548" y="2531693"/>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B</a:t>
            </a:r>
          </a:p>
        </p:txBody>
      </p:sp>
      <p:sp>
        <p:nvSpPr>
          <p:cNvPr id="75" name="Rectangle 74"/>
          <p:cNvSpPr/>
          <p:nvPr/>
        </p:nvSpPr>
        <p:spPr>
          <a:xfrm>
            <a:off x="10447854" y="2575689"/>
            <a:ext cx="356188" cy="369332"/>
          </a:xfrm>
          <a:prstGeom prst="rect">
            <a:avLst/>
          </a:prstGeom>
        </p:spPr>
        <p:txBody>
          <a:bodyPr wrap="none">
            <a:spAutoFit/>
          </a:bodyPr>
          <a:lstStyle/>
          <a:p>
            <a:r>
              <a:rPr lang="en-US" b="1" smtClean="0">
                <a:latin typeface="Helvetica Neue Thin" charset="0"/>
                <a:ea typeface="Helvetica Neue Thin" charset="0"/>
                <a:cs typeface="Helvetica Neue Thin" charset="0"/>
              </a:rPr>
              <a:t>C</a:t>
            </a:r>
            <a:endParaRPr lang="en-US" dirty="0"/>
          </a:p>
        </p:txBody>
      </p:sp>
      <p:sp>
        <p:nvSpPr>
          <p:cNvPr id="76" name="Rectangle 75"/>
          <p:cNvSpPr/>
          <p:nvPr/>
        </p:nvSpPr>
        <p:spPr>
          <a:xfrm>
            <a:off x="11469910" y="2582419"/>
            <a:ext cx="356188" cy="369332"/>
          </a:xfrm>
          <a:prstGeom prst="rect">
            <a:avLst/>
          </a:prstGeom>
        </p:spPr>
        <p:txBody>
          <a:bodyPr wrap="none">
            <a:spAutoFit/>
          </a:bodyPr>
          <a:lstStyle/>
          <a:p>
            <a:r>
              <a:rPr lang="en-US" b="1" smtClean="0">
                <a:latin typeface="Helvetica Neue Thin" charset="0"/>
                <a:ea typeface="Helvetica Neue Thin" charset="0"/>
                <a:cs typeface="Helvetica Neue Thin" charset="0"/>
              </a:rPr>
              <a:t>D</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7166006"/>
      </p:ext>
    </p:extLst>
  </p:cSld>
  <p:clrMapOvr>
    <a:masterClrMapping/>
  </p:clrMapOvr>
  <mc:AlternateContent xmlns:mc="http://schemas.openxmlformats.org/markup-compatibility/2006">
    <mc:Choice xmlns:p14="http://schemas.microsoft.com/office/powerpoint/2010/main" Requires="p14">
      <p:transition spd="slow" p14:dur="2000" advTm="34043"/>
    </mc:Choice>
    <mc:Fallback>
      <p:transition spd="slow" advTm="34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7" name="Text Placeholder 1"/>
          <p:cNvSpPr txBox="1">
            <a:spLocks/>
          </p:cNvSpPr>
          <p:nvPr/>
        </p:nvSpPr>
        <p:spPr>
          <a:xfrm>
            <a:off x="571842" y="556881"/>
            <a:ext cx="8458324" cy="615950"/>
          </a:xfrm>
          <a:prstGeom prst="rect">
            <a:avLst/>
          </a:prstGeom>
          <a:solidFill>
            <a:srgbClr val="F7F7F7"/>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lumMod val="75000"/>
                    <a:lumOff val="25000"/>
                  </a:schemeClr>
                </a:solidFill>
                <a:latin typeface="HelveticaNeue-UltraLight" panose="02000206000000020004" pitchFamily="5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400" b="1" dirty="0" smtClean="0">
                <a:solidFill>
                  <a:schemeClr val="accent1">
                    <a:lumMod val="75000"/>
                  </a:schemeClr>
                </a:solidFill>
                <a:latin typeface="Helvetica Neue Thin" charset="0"/>
                <a:ea typeface="Helvetica Neue Thin" charset="0"/>
                <a:cs typeface="Helvetica Neue Thin" charset="0"/>
              </a:rPr>
              <a:t>Computational Problem</a:t>
            </a:r>
            <a:endParaRPr lang="fr-FR" sz="4400" b="1" dirty="0">
              <a:solidFill>
                <a:schemeClr val="accent1">
                  <a:lumMod val="75000"/>
                </a:schemeClr>
              </a:solidFill>
              <a:latin typeface="Helvetica Neue Thin" charset="0"/>
              <a:ea typeface="Helvetica Neue Thin" charset="0"/>
              <a:cs typeface="Helvetica Neue Thin" charset="0"/>
            </a:endParaRPr>
          </a:p>
        </p:txBody>
      </p:sp>
      <p:sp>
        <p:nvSpPr>
          <p:cNvPr id="9" name="TextBox 8"/>
          <p:cNvSpPr txBox="1"/>
          <p:nvPr/>
        </p:nvSpPr>
        <p:spPr>
          <a:xfrm>
            <a:off x="1084396" y="2396980"/>
            <a:ext cx="1490358" cy="523220"/>
          </a:xfrm>
          <a:prstGeom prst="rect">
            <a:avLst/>
          </a:prstGeom>
          <a:noFill/>
        </p:spPr>
        <p:txBody>
          <a:bodyPr wrap="square" lIns="0" rtlCol="0" anchor="b">
            <a:spAutoFit/>
          </a:bodyPr>
          <a:lstStyle/>
          <a:p>
            <a:pPr algn="ctr"/>
            <a:r>
              <a:rPr lang="fr-FR" sz="2800" b="1" dirty="0" smtClean="0">
                <a:solidFill>
                  <a:schemeClr val="accent1">
                    <a:lumMod val="75000"/>
                  </a:schemeClr>
                </a:solidFill>
                <a:latin typeface="Helvetica Neue Thin" charset="0"/>
                <a:ea typeface="Helvetica Neue Thin" charset="0"/>
                <a:cs typeface="Helvetica Neue Thin" charset="0"/>
              </a:rPr>
              <a:t>INPUT</a:t>
            </a:r>
            <a:endParaRPr lang="fr-FR" sz="2800" b="1" dirty="0">
              <a:solidFill>
                <a:schemeClr val="accent1">
                  <a:lumMod val="75000"/>
                </a:schemeClr>
              </a:solidFill>
              <a:latin typeface="Helvetica Neue Thin" charset="0"/>
              <a:ea typeface="Helvetica Neue Thin" charset="0"/>
              <a:cs typeface="Helvetica Neue Thin" charset="0"/>
            </a:endParaRPr>
          </a:p>
        </p:txBody>
      </p:sp>
      <p:grpSp>
        <p:nvGrpSpPr>
          <p:cNvPr id="10" name="Group 9"/>
          <p:cNvGrpSpPr/>
          <p:nvPr/>
        </p:nvGrpSpPr>
        <p:grpSpPr>
          <a:xfrm>
            <a:off x="575525" y="2452558"/>
            <a:ext cx="412922" cy="412065"/>
            <a:chOff x="776284" y="-368300"/>
            <a:chExt cx="765176" cy="763588"/>
          </a:xfrm>
          <a:solidFill>
            <a:schemeClr val="accent1"/>
          </a:solidFill>
        </p:grpSpPr>
        <p:sp>
          <p:nvSpPr>
            <p:cNvPr id="11" name="Freeform 811"/>
            <p:cNvSpPr>
              <a:spLocks noEditPoints="1"/>
            </p:cNvSpPr>
            <p:nvPr/>
          </p:nvSpPr>
          <p:spPr bwMode="auto">
            <a:xfrm>
              <a:off x="776284" y="-368300"/>
              <a:ext cx="765176" cy="76358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2" name="Freeform 812"/>
            <p:cNvSpPr>
              <a:spLocks/>
            </p:cNvSpPr>
            <p:nvPr/>
          </p:nvSpPr>
          <p:spPr bwMode="auto">
            <a:xfrm>
              <a:off x="954084" y="-127000"/>
              <a:ext cx="407988" cy="280988"/>
            </a:xfrm>
            <a:custGeom>
              <a:avLst/>
              <a:gdLst>
                <a:gd name="T0" fmla="*/ 50 w 128"/>
                <a:gd name="T1" fmla="*/ 88 h 88"/>
                <a:gd name="T2" fmla="*/ 47 w 128"/>
                <a:gd name="T3" fmla="*/ 87 h 88"/>
                <a:gd name="T4" fmla="*/ 1 w 128"/>
                <a:gd name="T5" fmla="*/ 42 h 88"/>
                <a:gd name="T6" fmla="*/ 1 w 128"/>
                <a:gd name="T7" fmla="*/ 36 h 88"/>
                <a:gd name="T8" fmla="*/ 7 w 128"/>
                <a:gd name="T9" fmla="*/ 36 h 88"/>
                <a:gd name="T10" fmla="*/ 50 w 128"/>
                <a:gd name="T11" fmla="*/ 78 h 88"/>
                <a:gd name="T12" fmla="*/ 121 w 128"/>
                <a:gd name="T13" fmla="*/ 1 h 88"/>
                <a:gd name="T14" fmla="*/ 127 w 128"/>
                <a:gd name="T15" fmla="*/ 1 h 88"/>
                <a:gd name="T16" fmla="*/ 127 w 128"/>
                <a:gd name="T17" fmla="*/ 7 h 88"/>
                <a:gd name="T18" fmla="*/ 53 w 128"/>
                <a:gd name="T19" fmla="*/ 87 h 88"/>
                <a:gd name="T20" fmla="*/ 50 w 128"/>
                <a:gd name="T21" fmla="*/ 88 h 88"/>
                <a:gd name="T22" fmla="*/ 50 w 128"/>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88">
                  <a:moveTo>
                    <a:pt x="50" y="88"/>
                  </a:moveTo>
                  <a:cubicBezTo>
                    <a:pt x="49" y="88"/>
                    <a:pt x="48" y="88"/>
                    <a:pt x="47" y="87"/>
                  </a:cubicBezTo>
                  <a:cubicBezTo>
                    <a:pt x="1" y="42"/>
                    <a:pt x="1" y="42"/>
                    <a:pt x="1" y="42"/>
                  </a:cubicBezTo>
                  <a:cubicBezTo>
                    <a:pt x="0" y="40"/>
                    <a:pt x="0" y="38"/>
                    <a:pt x="1" y="36"/>
                  </a:cubicBezTo>
                  <a:cubicBezTo>
                    <a:pt x="3" y="35"/>
                    <a:pt x="5" y="35"/>
                    <a:pt x="7" y="36"/>
                  </a:cubicBezTo>
                  <a:cubicBezTo>
                    <a:pt x="50" y="78"/>
                    <a:pt x="50" y="78"/>
                    <a:pt x="50" y="78"/>
                  </a:cubicBezTo>
                  <a:cubicBezTo>
                    <a:pt x="121" y="1"/>
                    <a:pt x="121" y="1"/>
                    <a:pt x="121" y="1"/>
                  </a:cubicBezTo>
                  <a:cubicBezTo>
                    <a:pt x="123" y="0"/>
                    <a:pt x="125" y="0"/>
                    <a:pt x="127" y="1"/>
                  </a:cubicBezTo>
                  <a:cubicBezTo>
                    <a:pt x="128" y="3"/>
                    <a:pt x="128" y="5"/>
                    <a:pt x="127" y="7"/>
                  </a:cubicBezTo>
                  <a:cubicBezTo>
                    <a:pt x="53" y="87"/>
                    <a:pt x="53" y="87"/>
                    <a:pt x="53" y="87"/>
                  </a:cubicBezTo>
                  <a:cubicBezTo>
                    <a:pt x="52" y="88"/>
                    <a:pt x="51" y="88"/>
                    <a:pt x="50" y="88"/>
                  </a:cubicBezTo>
                  <a:cubicBezTo>
                    <a:pt x="50" y="88"/>
                    <a:pt x="50"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13" name="TextBox 12"/>
          <p:cNvSpPr txBox="1"/>
          <p:nvPr/>
        </p:nvSpPr>
        <p:spPr>
          <a:xfrm>
            <a:off x="1080713" y="3375778"/>
            <a:ext cx="1731273" cy="523220"/>
          </a:xfrm>
          <a:prstGeom prst="rect">
            <a:avLst/>
          </a:prstGeom>
          <a:noFill/>
        </p:spPr>
        <p:txBody>
          <a:bodyPr wrap="square" lIns="0" rtlCol="0" anchor="b">
            <a:spAutoFit/>
          </a:bodyPr>
          <a:lstStyle/>
          <a:p>
            <a:pPr algn="ctr"/>
            <a:r>
              <a:rPr lang="fr-FR" sz="2800" b="1" dirty="0" smtClean="0">
                <a:solidFill>
                  <a:schemeClr val="accent1">
                    <a:lumMod val="75000"/>
                  </a:schemeClr>
                </a:solidFill>
                <a:latin typeface="Helvetica Neue Thin" charset="0"/>
                <a:ea typeface="Helvetica Neue Thin" charset="0"/>
                <a:cs typeface="Helvetica Neue Thin" charset="0"/>
              </a:rPr>
              <a:t>OUTPUT</a:t>
            </a:r>
            <a:endParaRPr lang="fr-FR" sz="2800" b="1" dirty="0">
              <a:solidFill>
                <a:schemeClr val="accent1">
                  <a:lumMod val="75000"/>
                </a:schemeClr>
              </a:solidFill>
              <a:latin typeface="Helvetica Neue Thin" charset="0"/>
              <a:ea typeface="Helvetica Neue Thin" charset="0"/>
              <a:cs typeface="Helvetica Neue Thin" charset="0"/>
            </a:endParaRPr>
          </a:p>
        </p:txBody>
      </p:sp>
      <p:grpSp>
        <p:nvGrpSpPr>
          <p:cNvPr id="14" name="Group 13"/>
          <p:cNvGrpSpPr/>
          <p:nvPr/>
        </p:nvGrpSpPr>
        <p:grpSpPr>
          <a:xfrm>
            <a:off x="571842" y="3431356"/>
            <a:ext cx="412922" cy="412065"/>
            <a:chOff x="776284" y="-368300"/>
            <a:chExt cx="765176" cy="763588"/>
          </a:xfrm>
          <a:solidFill>
            <a:schemeClr val="accent1"/>
          </a:solidFill>
        </p:grpSpPr>
        <p:sp>
          <p:nvSpPr>
            <p:cNvPr id="15" name="Freeform 811"/>
            <p:cNvSpPr>
              <a:spLocks noEditPoints="1"/>
            </p:cNvSpPr>
            <p:nvPr/>
          </p:nvSpPr>
          <p:spPr bwMode="auto">
            <a:xfrm>
              <a:off x="776284" y="-368300"/>
              <a:ext cx="765176" cy="76358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6" name="Freeform 812"/>
            <p:cNvSpPr>
              <a:spLocks/>
            </p:cNvSpPr>
            <p:nvPr/>
          </p:nvSpPr>
          <p:spPr bwMode="auto">
            <a:xfrm>
              <a:off x="954084" y="-127000"/>
              <a:ext cx="407988" cy="280988"/>
            </a:xfrm>
            <a:custGeom>
              <a:avLst/>
              <a:gdLst>
                <a:gd name="T0" fmla="*/ 50 w 128"/>
                <a:gd name="T1" fmla="*/ 88 h 88"/>
                <a:gd name="T2" fmla="*/ 47 w 128"/>
                <a:gd name="T3" fmla="*/ 87 h 88"/>
                <a:gd name="T4" fmla="*/ 1 w 128"/>
                <a:gd name="T5" fmla="*/ 42 h 88"/>
                <a:gd name="T6" fmla="*/ 1 w 128"/>
                <a:gd name="T7" fmla="*/ 36 h 88"/>
                <a:gd name="T8" fmla="*/ 7 w 128"/>
                <a:gd name="T9" fmla="*/ 36 h 88"/>
                <a:gd name="T10" fmla="*/ 50 w 128"/>
                <a:gd name="T11" fmla="*/ 78 h 88"/>
                <a:gd name="T12" fmla="*/ 121 w 128"/>
                <a:gd name="T13" fmla="*/ 1 h 88"/>
                <a:gd name="T14" fmla="*/ 127 w 128"/>
                <a:gd name="T15" fmla="*/ 1 h 88"/>
                <a:gd name="T16" fmla="*/ 127 w 128"/>
                <a:gd name="T17" fmla="*/ 7 h 88"/>
                <a:gd name="T18" fmla="*/ 53 w 128"/>
                <a:gd name="T19" fmla="*/ 87 h 88"/>
                <a:gd name="T20" fmla="*/ 50 w 128"/>
                <a:gd name="T21" fmla="*/ 88 h 88"/>
                <a:gd name="T22" fmla="*/ 50 w 128"/>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88">
                  <a:moveTo>
                    <a:pt x="50" y="88"/>
                  </a:moveTo>
                  <a:cubicBezTo>
                    <a:pt x="49" y="88"/>
                    <a:pt x="48" y="88"/>
                    <a:pt x="47" y="87"/>
                  </a:cubicBezTo>
                  <a:cubicBezTo>
                    <a:pt x="1" y="42"/>
                    <a:pt x="1" y="42"/>
                    <a:pt x="1" y="42"/>
                  </a:cubicBezTo>
                  <a:cubicBezTo>
                    <a:pt x="0" y="40"/>
                    <a:pt x="0" y="38"/>
                    <a:pt x="1" y="36"/>
                  </a:cubicBezTo>
                  <a:cubicBezTo>
                    <a:pt x="3" y="35"/>
                    <a:pt x="5" y="35"/>
                    <a:pt x="7" y="36"/>
                  </a:cubicBezTo>
                  <a:cubicBezTo>
                    <a:pt x="50" y="78"/>
                    <a:pt x="50" y="78"/>
                    <a:pt x="50" y="78"/>
                  </a:cubicBezTo>
                  <a:cubicBezTo>
                    <a:pt x="121" y="1"/>
                    <a:pt x="121" y="1"/>
                    <a:pt x="121" y="1"/>
                  </a:cubicBezTo>
                  <a:cubicBezTo>
                    <a:pt x="123" y="0"/>
                    <a:pt x="125" y="0"/>
                    <a:pt x="127" y="1"/>
                  </a:cubicBezTo>
                  <a:cubicBezTo>
                    <a:pt x="128" y="3"/>
                    <a:pt x="128" y="5"/>
                    <a:pt x="127" y="7"/>
                  </a:cubicBezTo>
                  <a:cubicBezTo>
                    <a:pt x="53" y="87"/>
                    <a:pt x="53" y="87"/>
                    <a:pt x="53" y="87"/>
                  </a:cubicBezTo>
                  <a:cubicBezTo>
                    <a:pt x="52" y="88"/>
                    <a:pt x="51" y="88"/>
                    <a:pt x="50" y="88"/>
                  </a:cubicBezTo>
                  <a:cubicBezTo>
                    <a:pt x="50" y="88"/>
                    <a:pt x="50"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17" name="TextBox 16"/>
          <p:cNvSpPr txBox="1"/>
          <p:nvPr/>
        </p:nvSpPr>
        <p:spPr>
          <a:xfrm>
            <a:off x="1080712" y="4399673"/>
            <a:ext cx="2438451" cy="523220"/>
          </a:xfrm>
          <a:prstGeom prst="rect">
            <a:avLst/>
          </a:prstGeom>
          <a:noFill/>
        </p:spPr>
        <p:txBody>
          <a:bodyPr wrap="square" lIns="0" rtlCol="0" anchor="b">
            <a:spAutoFit/>
          </a:bodyPr>
          <a:lstStyle/>
          <a:p>
            <a:pPr algn="ctr"/>
            <a:r>
              <a:rPr lang="fr-FR" sz="2800" b="1" dirty="0" smtClean="0">
                <a:solidFill>
                  <a:schemeClr val="accent1">
                    <a:lumMod val="75000"/>
                  </a:schemeClr>
                </a:solidFill>
                <a:latin typeface="Helvetica Neue Thin" charset="0"/>
                <a:ea typeface="Helvetica Neue Thin" charset="0"/>
                <a:cs typeface="Helvetica Neue Thin" charset="0"/>
              </a:rPr>
              <a:t>EVALUATION</a:t>
            </a:r>
            <a:endParaRPr lang="fr-FR" sz="2800" b="1" dirty="0">
              <a:solidFill>
                <a:schemeClr val="accent1">
                  <a:lumMod val="75000"/>
                </a:schemeClr>
              </a:solidFill>
              <a:latin typeface="Helvetica Neue Thin" charset="0"/>
              <a:ea typeface="Helvetica Neue Thin" charset="0"/>
              <a:cs typeface="Helvetica Neue Thin" charset="0"/>
            </a:endParaRPr>
          </a:p>
        </p:txBody>
      </p:sp>
      <p:grpSp>
        <p:nvGrpSpPr>
          <p:cNvPr id="18" name="Group 17"/>
          <p:cNvGrpSpPr/>
          <p:nvPr/>
        </p:nvGrpSpPr>
        <p:grpSpPr>
          <a:xfrm>
            <a:off x="571842" y="4455251"/>
            <a:ext cx="412922" cy="412065"/>
            <a:chOff x="776284" y="-368300"/>
            <a:chExt cx="765176" cy="763588"/>
          </a:xfrm>
          <a:solidFill>
            <a:schemeClr val="accent1"/>
          </a:solidFill>
        </p:grpSpPr>
        <p:sp>
          <p:nvSpPr>
            <p:cNvPr id="19" name="Freeform 811"/>
            <p:cNvSpPr>
              <a:spLocks noEditPoints="1"/>
            </p:cNvSpPr>
            <p:nvPr/>
          </p:nvSpPr>
          <p:spPr bwMode="auto">
            <a:xfrm>
              <a:off x="776284" y="-368300"/>
              <a:ext cx="765176" cy="76358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0" name="Freeform 812"/>
            <p:cNvSpPr>
              <a:spLocks/>
            </p:cNvSpPr>
            <p:nvPr/>
          </p:nvSpPr>
          <p:spPr bwMode="auto">
            <a:xfrm>
              <a:off x="954084" y="-127000"/>
              <a:ext cx="407988" cy="280988"/>
            </a:xfrm>
            <a:custGeom>
              <a:avLst/>
              <a:gdLst>
                <a:gd name="T0" fmla="*/ 50 w 128"/>
                <a:gd name="T1" fmla="*/ 88 h 88"/>
                <a:gd name="T2" fmla="*/ 47 w 128"/>
                <a:gd name="T3" fmla="*/ 87 h 88"/>
                <a:gd name="T4" fmla="*/ 1 w 128"/>
                <a:gd name="T5" fmla="*/ 42 h 88"/>
                <a:gd name="T6" fmla="*/ 1 w 128"/>
                <a:gd name="T7" fmla="*/ 36 h 88"/>
                <a:gd name="T8" fmla="*/ 7 w 128"/>
                <a:gd name="T9" fmla="*/ 36 h 88"/>
                <a:gd name="T10" fmla="*/ 50 w 128"/>
                <a:gd name="T11" fmla="*/ 78 h 88"/>
                <a:gd name="T12" fmla="*/ 121 w 128"/>
                <a:gd name="T13" fmla="*/ 1 h 88"/>
                <a:gd name="T14" fmla="*/ 127 w 128"/>
                <a:gd name="T15" fmla="*/ 1 h 88"/>
                <a:gd name="T16" fmla="*/ 127 w 128"/>
                <a:gd name="T17" fmla="*/ 7 h 88"/>
                <a:gd name="T18" fmla="*/ 53 w 128"/>
                <a:gd name="T19" fmla="*/ 87 h 88"/>
                <a:gd name="T20" fmla="*/ 50 w 128"/>
                <a:gd name="T21" fmla="*/ 88 h 88"/>
                <a:gd name="T22" fmla="*/ 50 w 128"/>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88">
                  <a:moveTo>
                    <a:pt x="50" y="88"/>
                  </a:moveTo>
                  <a:cubicBezTo>
                    <a:pt x="49" y="88"/>
                    <a:pt x="48" y="88"/>
                    <a:pt x="47" y="87"/>
                  </a:cubicBezTo>
                  <a:cubicBezTo>
                    <a:pt x="1" y="42"/>
                    <a:pt x="1" y="42"/>
                    <a:pt x="1" y="42"/>
                  </a:cubicBezTo>
                  <a:cubicBezTo>
                    <a:pt x="0" y="40"/>
                    <a:pt x="0" y="38"/>
                    <a:pt x="1" y="36"/>
                  </a:cubicBezTo>
                  <a:cubicBezTo>
                    <a:pt x="3" y="35"/>
                    <a:pt x="5" y="35"/>
                    <a:pt x="7" y="36"/>
                  </a:cubicBezTo>
                  <a:cubicBezTo>
                    <a:pt x="50" y="78"/>
                    <a:pt x="50" y="78"/>
                    <a:pt x="50" y="78"/>
                  </a:cubicBezTo>
                  <a:cubicBezTo>
                    <a:pt x="121" y="1"/>
                    <a:pt x="121" y="1"/>
                    <a:pt x="121" y="1"/>
                  </a:cubicBezTo>
                  <a:cubicBezTo>
                    <a:pt x="123" y="0"/>
                    <a:pt x="125" y="0"/>
                    <a:pt x="127" y="1"/>
                  </a:cubicBezTo>
                  <a:cubicBezTo>
                    <a:pt x="128" y="3"/>
                    <a:pt x="128" y="5"/>
                    <a:pt x="127" y="7"/>
                  </a:cubicBezTo>
                  <a:cubicBezTo>
                    <a:pt x="53" y="87"/>
                    <a:pt x="53" y="87"/>
                    <a:pt x="53" y="87"/>
                  </a:cubicBezTo>
                  <a:cubicBezTo>
                    <a:pt x="52" y="88"/>
                    <a:pt x="51" y="88"/>
                    <a:pt x="50" y="88"/>
                  </a:cubicBezTo>
                  <a:cubicBezTo>
                    <a:pt x="50" y="88"/>
                    <a:pt x="50"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21" name="TextBox 20"/>
          <p:cNvSpPr txBox="1"/>
          <p:nvPr/>
        </p:nvSpPr>
        <p:spPr>
          <a:xfrm>
            <a:off x="2574754" y="2446224"/>
            <a:ext cx="6257482" cy="757130"/>
          </a:xfrm>
          <a:prstGeom prst="rect">
            <a:avLst/>
          </a:prstGeom>
          <a:noFill/>
        </p:spPr>
        <p:txBody>
          <a:bodyPr wrap="none" lIns="0" rtlCol="0" anchor="t">
            <a:spAutoFit/>
          </a:bodyPr>
          <a:lstStyle/>
          <a:p>
            <a:pPr>
              <a:lnSpc>
                <a:spcPct val="90000"/>
              </a:lnSpc>
            </a:pPr>
            <a:r>
              <a:rPr lang="en-US" sz="2400" b="1" dirty="0" smtClean="0">
                <a:solidFill>
                  <a:schemeClr val="tx1">
                    <a:lumMod val="50000"/>
                  </a:schemeClr>
                </a:solidFill>
                <a:latin typeface="Helvetica Neue Thin" charset="0"/>
                <a:ea typeface="Helvetica Neue Thin" charset="0"/>
                <a:cs typeface="Helvetica Neue Thin" charset="0"/>
              </a:rPr>
              <a:t>Genotype Data (n individuals and m SNPs)</a:t>
            </a:r>
          </a:p>
          <a:p>
            <a:pPr>
              <a:lnSpc>
                <a:spcPct val="90000"/>
              </a:lnSpc>
            </a:pPr>
            <a:endParaRPr lang="en-US" sz="2400" b="1" dirty="0" smtClean="0">
              <a:solidFill>
                <a:schemeClr val="tx1">
                  <a:lumMod val="50000"/>
                </a:schemeClr>
              </a:solidFill>
              <a:latin typeface="Helvetica Neue Thin" charset="0"/>
              <a:ea typeface="Helvetica Neue Thin" charset="0"/>
              <a:cs typeface="Helvetica Neue Thin" charset="0"/>
            </a:endParaRPr>
          </a:p>
        </p:txBody>
      </p:sp>
      <p:sp>
        <p:nvSpPr>
          <p:cNvPr id="24" name="TextBox 23"/>
          <p:cNvSpPr txBox="1"/>
          <p:nvPr/>
        </p:nvSpPr>
        <p:spPr>
          <a:xfrm>
            <a:off x="3519163" y="4465731"/>
            <a:ext cx="6391952" cy="757130"/>
          </a:xfrm>
          <a:prstGeom prst="rect">
            <a:avLst/>
          </a:prstGeom>
          <a:noFill/>
        </p:spPr>
        <p:txBody>
          <a:bodyPr wrap="square" lIns="0" rtlCol="0" anchor="t">
            <a:spAutoFit/>
          </a:bodyPr>
          <a:lstStyle/>
          <a:p>
            <a:pPr>
              <a:lnSpc>
                <a:spcPct val="90000"/>
              </a:lnSpc>
            </a:pPr>
            <a:r>
              <a:rPr lang="en-US" sz="2400" b="1" dirty="0" smtClean="0">
                <a:solidFill>
                  <a:schemeClr val="tx1">
                    <a:lumMod val="50000"/>
                  </a:schemeClr>
                </a:solidFill>
                <a:latin typeface="Helvetica Neue Thin" charset="0"/>
                <a:ea typeface="Helvetica Neue Thin" charset="0"/>
                <a:cs typeface="Helvetica Neue Thin" charset="0"/>
              </a:rPr>
              <a:t>Accuracy of prediction</a:t>
            </a:r>
          </a:p>
          <a:p>
            <a:pPr>
              <a:lnSpc>
                <a:spcPct val="90000"/>
              </a:lnSpc>
            </a:pPr>
            <a:endParaRPr lang="en-US" sz="2400" b="1" dirty="0">
              <a:solidFill>
                <a:schemeClr val="tx1">
                  <a:lumMod val="50000"/>
                </a:schemeClr>
              </a:solidFill>
              <a:latin typeface="Helvetica Neue Thin" charset="0"/>
              <a:ea typeface="Helvetica Neue Thin" charset="0"/>
              <a:cs typeface="Helvetica Neue Thin" charset="0"/>
            </a:endParaRPr>
          </a:p>
        </p:txBody>
      </p:sp>
      <mc:AlternateContent xmlns:mc="http://schemas.openxmlformats.org/markup-compatibility/2006" xmlns:a14="http://schemas.microsoft.com/office/drawing/2010/main">
        <mc:Choice Requires="a14">
          <p:sp>
            <p:nvSpPr>
              <p:cNvPr id="25" name="TextBox 24"/>
              <p:cNvSpPr txBox="1"/>
              <p:nvPr/>
            </p:nvSpPr>
            <p:spPr>
              <a:xfrm>
                <a:off x="2811986" y="3334421"/>
                <a:ext cx="9244734" cy="757130"/>
              </a:xfrm>
              <a:prstGeom prst="rect">
                <a:avLst/>
              </a:prstGeom>
              <a:noFill/>
            </p:spPr>
            <p:txBody>
              <a:bodyPr wrap="square" lIns="0" rtlCol="0" anchor="t">
                <a:spAutoFit/>
              </a:bodyPr>
              <a:lstStyle/>
              <a:p>
                <a:pPr>
                  <a:lnSpc>
                    <a:spcPct val="90000"/>
                  </a:lnSpc>
                </a:pPr>
                <a:r>
                  <a:rPr lang="en-US" sz="2400" b="1" dirty="0" smtClean="0">
                    <a:solidFill>
                      <a:schemeClr val="tx1">
                        <a:lumMod val="50000"/>
                      </a:schemeClr>
                    </a:solidFill>
                    <a:latin typeface="Helvetica Neue Thin" charset="0"/>
                    <a:ea typeface="Helvetica Neue Thin" charset="0"/>
                    <a:cs typeface="Helvetica Neue Thin" charset="0"/>
                  </a:rPr>
                  <a:t>Imputed SNP values for missing data</a:t>
                </a:r>
              </a:p>
              <a:p>
                <a:pPr>
                  <a:lnSpc>
                    <a:spcPct val="90000"/>
                  </a:lnSpc>
                </a:pPr>
                <a:r>
                  <a:rPr lang="en-US" sz="2400" b="1" dirty="0" smtClean="0">
                    <a:solidFill>
                      <a:schemeClr val="tx1">
                        <a:lumMod val="50000"/>
                      </a:schemeClr>
                    </a:solidFill>
                    <a:latin typeface="Helvetica Neue Thin" charset="0"/>
                    <a:ea typeface="Helvetica Neue Thin" charset="0"/>
                    <a:cs typeface="Helvetica Neue Thin" charset="0"/>
                  </a:rPr>
                  <a:t>SNP values </a:t>
                </a:r>
                <a14:m>
                  <m:oMath xmlns:m="http://schemas.openxmlformats.org/officeDocument/2006/math">
                    <m:r>
                      <a:rPr lang="en-US" sz="2400" b="1" i="1" dirty="0" smtClean="0">
                        <a:solidFill>
                          <a:schemeClr val="tx1">
                            <a:lumMod val="50000"/>
                          </a:schemeClr>
                        </a:solidFill>
                        <a:latin typeface="Cambria Math" charset="0"/>
                        <a:ea typeface="Helvetica Neue Thin" charset="0"/>
                        <a:cs typeface="Helvetica Neue Thin" charset="0"/>
                      </a:rPr>
                      <m:t>∈</m:t>
                    </m:r>
                  </m:oMath>
                </a14:m>
                <a:r>
                  <a:rPr lang="en-US" sz="2400" b="1" dirty="0" smtClean="0">
                    <a:solidFill>
                      <a:schemeClr val="tx1">
                        <a:lumMod val="50000"/>
                      </a:schemeClr>
                    </a:solidFill>
                    <a:latin typeface="Helvetica Neue Thin" charset="0"/>
                    <a:ea typeface="Helvetica Neue Thin" charset="0"/>
                    <a:cs typeface="Helvetica Neue Thin" charset="0"/>
                  </a:rPr>
                  <a:t> {0, 1, 2}</a:t>
                </a:r>
              </a:p>
            </p:txBody>
          </p:sp>
        </mc:Choice>
        <mc:Fallback xmlns="">
          <p:sp>
            <p:nvSpPr>
              <p:cNvPr id="25" name="TextBox 24"/>
              <p:cNvSpPr txBox="1">
                <a:spLocks noRot="1" noChangeAspect="1" noMove="1" noResize="1" noEditPoints="1" noAdjustHandles="1" noChangeArrowheads="1" noChangeShapeType="1" noTextEdit="1"/>
              </p:cNvSpPr>
              <p:nvPr/>
            </p:nvSpPr>
            <p:spPr>
              <a:xfrm>
                <a:off x="2811986" y="3334421"/>
                <a:ext cx="9244734" cy="757130"/>
              </a:xfrm>
              <a:prstGeom prst="rect">
                <a:avLst/>
              </a:prstGeom>
              <a:blipFill rotWithShape="0">
                <a:blip r:embed="rId5"/>
                <a:stretch>
                  <a:fillRect l="-1978" t="-11290" b="-17742"/>
                </a:stretch>
              </a:blipFill>
            </p:spPr>
            <p:txBody>
              <a:bodyPr/>
              <a:lstStyle/>
              <a:p>
                <a:r>
                  <a:rPr lang="en-US">
                    <a:noFill/>
                  </a:rPr>
                  <a:t> </a:t>
                </a:r>
              </a:p>
            </p:txBody>
          </p:sp>
        </mc:Fallback>
      </mc:AlternateContent>
      <p:grpSp>
        <p:nvGrpSpPr>
          <p:cNvPr id="22" name="Group 21"/>
          <p:cNvGrpSpPr/>
          <p:nvPr/>
        </p:nvGrpSpPr>
        <p:grpSpPr>
          <a:xfrm>
            <a:off x="575525" y="1530861"/>
            <a:ext cx="412922" cy="412065"/>
            <a:chOff x="776284" y="-368300"/>
            <a:chExt cx="765176" cy="763588"/>
          </a:xfrm>
          <a:solidFill>
            <a:schemeClr val="accent1"/>
          </a:solidFill>
        </p:grpSpPr>
        <p:sp>
          <p:nvSpPr>
            <p:cNvPr id="23" name="Freeform 811"/>
            <p:cNvSpPr>
              <a:spLocks noEditPoints="1"/>
            </p:cNvSpPr>
            <p:nvPr/>
          </p:nvSpPr>
          <p:spPr bwMode="auto">
            <a:xfrm>
              <a:off x="776284" y="-368300"/>
              <a:ext cx="765176" cy="76358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6" name="Freeform 812"/>
            <p:cNvSpPr>
              <a:spLocks/>
            </p:cNvSpPr>
            <p:nvPr/>
          </p:nvSpPr>
          <p:spPr bwMode="auto">
            <a:xfrm>
              <a:off x="954084" y="-127000"/>
              <a:ext cx="407988" cy="280988"/>
            </a:xfrm>
            <a:custGeom>
              <a:avLst/>
              <a:gdLst>
                <a:gd name="T0" fmla="*/ 50 w 128"/>
                <a:gd name="T1" fmla="*/ 88 h 88"/>
                <a:gd name="T2" fmla="*/ 47 w 128"/>
                <a:gd name="T3" fmla="*/ 87 h 88"/>
                <a:gd name="T4" fmla="*/ 1 w 128"/>
                <a:gd name="T5" fmla="*/ 42 h 88"/>
                <a:gd name="T6" fmla="*/ 1 w 128"/>
                <a:gd name="T7" fmla="*/ 36 h 88"/>
                <a:gd name="T8" fmla="*/ 7 w 128"/>
                <a:gd name="T9" fmla="*/ 36 h 88"/>
                <a:gd name="T10" fmla="*/ 50 w 128"/>
                <a:gd name="T11" fmla="*/ 78 h 88"/>
                <a:gd name="T12" fmla="*/ 121 w 128"/>
                <a:gd name="T13" fmla="*/ 1 h 88"/>
                <a:gd name="T14" fmla="*/ 127 w 128"/>
                <a:gd name="T15" fmla="*/ 1 h 88"/>
                <a:gd name="T16" fmla="*/ 127 w 128"/>
                <a:gd name="T17" fmla="*/ 7 h 88"/>
                <a:gd name="T18" fmla="*/ 53 w 128"/>
                <a:gd name="T19" fmla="*/ 87 h 88"/>
                <a:gd name="T20" fmla="*/ 50 w 128"/>
                <a:gd name="T21" fmla="*/ 88 h 88"/>
                <a:gd name="T22" fmla="*/ 50 w 128"/>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88">
                  <a:moveTo>
                    <a:pt x="50" y="88"/>
                  </a:moveTo>
                  <a:cubicBezTo>
                    <a:pt x="49" y="88"/>
                    <a:pt x="48" y="88"/>
                    <a:pt x="47" y="87"/>
                  </a:cubicBezTo>
                  <a:cubicBezTo>
                    <a:pt x="1" y="42"/>
                    <a:pt x="1" y="42"/>
                    <a:pt x="1" y="42"/>
                  </a:cubicBezTo>
                  <a:cubicBezTo>
                    <a:pt x="0" y="40"/>
                    <a:pt x="0" y="38"/>
                    <a:pt x="1" y="36"/>
                  </a:cubicBezTo>
                  <a:cubicBezTo>
                    <a:pt x="3" y="35"/>
                    <a:pt x="5" y="35"/>
                    <a:pt x="7" y="36"/>
                  </a:cubicBezTo>
                  <a:cubicBezTo>
                    <a:pt x="50" y="78"/>
                    <a:pt x="50" y="78"/>
                    <a:pt x="50" y="78"/>
                  </a:cubicBezTo>
                  <a:cubicBezTo>
                    <a:pt x="121" y="1"/>
                    <a:pt x="121" y="1"/>
                    <a:pt x="121" y="1"/>
                  </a:cubicBezTo>
                  <a:cubicBezTo>
                    <a:pt x="123" y="0"/>
                    <a:pt x="125" y="0"/>
                    <a:pt x="127" y="1"/>
                  </a:cubicBezTo>
                  <a:cubicBezTo>
                    <a:pt x="128" y="3"/>
                    <a:pt x="128" y="5"/>
                    <a:pt x="127" y="7"/>
                  </a:cubicBezTo>
                  <a:cubicBezTo>
                    <a:pt x="53" y="87"/>
                    <a:pt x="53" y="87"/>
                    <a:pt x="53" y="87"/>
                  </a:cubicBezTo>
                  <a:cubicBezTo>
                    <a:pt x="52" y="88"/>
                    <a:pt x="51" y="88"/>
                    <a:pt x="50" y="88"/>
                  </a:cubicBezTo>
                  <a:cubicBezTo>
                    <a:pt x="50" y="88"/>
                    <a:pt x="50"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27" name="TextBox 26"/>
          <p:cNvSpPr txBox="1"/>
          <p:nvPr/>
        </p:nvSpPr>
        <p:spPr>
          <a:xfrm>
            <a:off x="987591" y="1485945"/>
            <a:ext cx="1490358" cy="523220"/>
          </a:xfrm>
          <a:prstGeom prst="rect">
            <a:avLst/>
          </a:prstGeom>
          <a:noFill/>
        </p:spPr>
        <p:txBody>
          <a:bodyPr wrap="square" lIns="0" rtlCol="0" anchor="b">
            <a:spAutoFit/>
          </a:bodyPr>
          <a:lstStyle/>
          <a:p>
            <a:pPr algn="ctr"/>
            <a:r>
              <a:rPr lang="fr-FR" sz="2800" b="1" dirty="0" smtClean="0">
                <a:solidFill>
                  <a:schemeClr val="accent1">
                    <a:lumMod val="75000"/>
                  </a:schemeClr>
                </a:solidFill>
                <a:latin typeface="Helvetica Neue Thin" charset="0"/>
                <a:ea typeface="Helvetica Neue Thin" charset="0"/>
                <a:cs typeface="Helvetica Neue Thin" charset="0"/>
              </a:rPr>
              <a:t>GOAL</a:t>
            </a:r>
            <a:endParaRPr lang="fr-FR" sz="2800" b="1" dirty="0">
              <a:solidFill>
                <a:schemeClr val="accent1">
                  <a:lumMod val="75000"/>
                </a:schemeClr>
              </a:solidFill>
              <a:latin typeface="Helvetica Neue Thin" charset="0"/>
              <a:ea typeface="Helvetica Neue Thin" charset="0"/>
              <a:cs typeface="Helvetica Neue Thin" charset="0"/>
            </a:endParaRPr>
          </a:p>
        </p:txBody>
      </p:sp>
      <p:sp>
        <p:nvSpPr>
          <p:cNvPr id="28" name="TextBox 27"/>
          <p:cNvSpPr txBox="1"/>
          <p:nvPr/>
        </p:nvSpPr>
        <p:spPr>
          <a:xfrm>
            <a:off x="2574754" y="1557267"/>
            <a:ext cx="4452501" cy="424732"/>
          </a:xfrm>
          <a:prstGeom prst="rect">
            <a:avLst/>
          </a:prstGeom>
          <a:noFill/>
        </p:spPr>
        <p:txBody>
          <a:bodyPr wrap="none" lIns="0" rtlCol="0" anchor="t">
            <a:spAutoFit/>
          </a:bodyPr>
          <a:lstStyle/>
          <a:p>
            <a:pPr>
              <a:lnSpc>
                <a:spcPct val="90000"/>
              </a:lnSpc>
            </a:pPr>
            <a:r>
              <a:rPr lang="en-US" sz="2400" b="1" dirty="0" smtClean="0">
                <a:solidFill>
                  <a:schemeClr val="tx1">
                    <a:lumMod val="50000"/>
                  </a:schemeClr>
                </a:solidFill>
                <a:latin typeface="Helvetica Neue Thin" charset="0"/>
                <a:ea typeface="Helvetica Neue Thin" charset="0"/>
                <a:cs typeface="Helvetica Neue Thin" charset="0"/>
              </a:rPr>
              <a:t>Perform Genotype Imputation</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40482650"/>
      </p:ext>
    </p:extLst>
  </p:cSld>
  <p:clrMapOvr>
    <a:masterClrMapping/>
  </p:clrMapOvr>
  <mc:AlternateContent xmlns:mc="http://schemas.openxmlformats.org/markup-compatibility/2006">
    <mc:Choice xmlns:p14="http://schemas.microsoft.com/office/powerpoint/2010/main" Requires="p14">
      <p:transition spd="slow" p14:dur="2000" advTm="42902"/>
    </mc:Choice>
    <mc:Fallback>
      <p:transition spd="slow" advTm="42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txBox="1">
            <a:spLocks/>
          </p:cNvSpPr>
          <p:nvPr/>
        </p:nvSpPr>
        <p:spPr>
          <a:xfrm>
            <a:off x="517904" y="661493"/>
            <a:ext cx="8458324" cy="615950"/>
          </a:xfrm>
          <a:prstGeom prst="rect">
            <a:avLst/>
          </a:prstGeom>
          <a:solidFill>
            <a:srgbClr val="F7F7F7"/>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lumMod val="75000"/>
                    <a:lumOff val="25000"/>
                  </a:schemeClr>
                </a:solidFill>
                <a:latin typeface="HelveticaNeue-UltraLight" panose="02000206000000020004" pitchFamily="5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400" b="1" dirty="0" smtClean="0">
                <a:solidFill>
                  <a:schemeClr val="accent1">
                    <a:lumMod val="75000"/>
                  </a:schemeClr>
                </a:solidFill>
                <a:latin typeface="Helvetica Neue Thin" charset="0"/>
                <a:ea typeface="Helvetica Neue Thin" charset="0"/>
                <a:cs typeface="Helvetica Neue Thin" charset="0"/>
              </a:rPr>
              <a:t>Dataset &amp; Simulation</a:t>
            </a:r>
            <a:endParaRPr lang="fr-FR" sz="4400" b="1" dirty="0">
              <a:solidFill>
                <a:schemeClr val="accent1">
                  <a:lumMod val="75000"/>
                </a:schemeClr>
              </a:solidFill>
              <a:latin typeface="Helvetica Neue Thin" charset="0"/>
              <a:ea typeface="Helvetica Neue Thin" charset="0"/>
              <a:cs typeface="Helvetica Neue Thin" charset="0"/>
            </a:endParaRPr>
          </a:p>
        </p:txBody>
      </p:sp>
      <p:sp>
        <p:nvSpPr>
          <p:cNvPr id="22" name="TextBox 21"/>
          <p:cNvSpPr txBox="1"/>
          <p:nvPr/>
        </p:nvSpPr>
        <p:spPr>
          <a:xfrm>
            <a:off x="2552186" y="1576634"/>
            <a:ext cx="6711324" cy="424732"/>
          </a:xfrm>
          <a:prstGeom prst="rect">
            <a:avLst/>
          </a:prstGeom>
          <a:noFill/>
        </p:spPr>
        <p:txBody>
          <a:bodyPr wrap="none" lIns="0" rtlCol="0" anchor="t">
            <a:spAutoFit/>
          </a:bodyPr>
          <a:lstStyle/>
          <a:p>
            <a:pPr>
              <a:lnSpc>
                <a:spcPct val="90000"/>
              </a:lnSpc>
            </a:pPr>
            <a:r>
              <a:rPr lang="en-US" sz="2400" dirty="0" smtClean="0">
                <a:solidFill>
                  <a:schemeClr val="tx1">
                    <a:lumMod val="50000"/>
                  </a:schemeClr>
                </a:solidFill>
                <a:latin typeface="Helvetica Neue Medium" charset="0"/>
                <a:ea typeface="Helvetica Neue Medium" charset="0"/>
                <a:cs typeface="Helvetica Neue Medium" charset="0"/>
              </a:rPr>
              <a:t>1000 Genome Project – Chromosome 22 data</a:t>
            </a:r>
          </a:p>
        </p:txBody>
      </p:sp>
      <p:sp>
        <p:nvSpPr>
          <p:cNvPr id="23" name="TextBox 22"/>
          <p:cNvSpPr txBox="1"/>
          <p:nvPr/>
        </p:nvSpPr>
        <p:spPr>
          <a:xfrm>
            <a:off x="517904" y="1528171"/>
            <a:ext cx="1767966" cy="523220"/>
          </a:xfrm>
          <a:prstGeom prst="rect">
            <a:avLst/>
          </a:prstGeom>
          <a:noFill/>
        </p:spPr>
        <p:txBody>
          <a:bodyPr wrap="square" lIns="0" rtlCol="0" anchor="b">
            <a:spAutoFit/>
          </a:bodyPr>
          <a:lstStyle/>
          <a:p>
            <a:pPr algn="ctr"/>
            <a:r>
              <a:rPr lang="fr-FR" sz="2800" b="1" dirty="0" smtClean="0">
                <a:solidFill>
                  <a:schemeClr val="accent1">
                    <a:lumMod val="75000"/>
                  </a:schemeClr>
                </a:solidFill>
                <a:latin typeface="Helvetica Neue Thin" charset="0"/>
                <a:ea typeface="Helvetica Neue Thin" charset="0"/>
                <a:cs typeface="Helvetica Neue Thin" charset="0"/>
              </a:rPr>
              <a:t>DATASET</a:t>
            </a:r>
            <a:endParaRPr lang="fr-FR" sz="2800" b="1" dirty="0">
              <a:solidFill>
                <a:schemeClr val="accent1">
                  <a:lumMod val="75000"/>
                </a:schemeClr>
              </a:solidFill>
              <a:latin typeface="Helvetica Neue Thin" charset="0"/>
              <a:ea typeface="Helvetica Neue Thin" charset="0"/>
              <a:cs typeface="Helvetica Neue Thin" charset="0"/>
            </a:endParaRPr>
          </a:p>
        </p:txBody>
      </p:sp>
      <p:sp>
        <p:nvSpPr>
          <p:cNvPr id="26" name="TextBox 25"/>
          <p:cNvSpPr txBox="1"/>
          <p:nvPr/>
        </p:nvSpPr>
        <p:spPr>
          <a:xfrm>
            <a:off x="2552186" y="2099854"/>
            <a:ext cx="2338842" cy="707886"/>
          </a:xfrm>
          <a:prstGeom prst="rect">
            <a:avLst/>
          </a:prstGeom>
          <a:noFill/>
        </p:spPr>
        <p:txBody>
          <a:bodyPr wrap="square" lIns="0" rtlCol="0">
            <a:spAutoFit/>
          </a:bodyPr>
          <a:lstStyle/>
          <a:p>
            <a:pPr algn="ctr"/>
            <a:r>
              <a:rPr lang="fr-FR" sz="4000" dirty="0" smtClean="0">
                <a:solidFill>
                  <a:schemeClr val="accent1">
                    <a:lumMod val="75000"/>
                  </a:schemeClr>
                </a:solidFill>
                <a:latin typeface="Helvetica Neue Thin" charset="0"/>
                <a:ea typeface="Helvetica Neue Thin" charset="0"/>
                <a:cs typeface="Helvetica Neue Thin" charset="0"/>
              </a:rPr>
              <a:t>1092</a:t>
            </a:r>
            <a:endParaRPr lang="fr-FR" sz="4000" dirty="0">
              <a:solidFill>
                <a:schemeClr val="accent1">
                  <a:lumMod val="75000"/>
                </a:schemeClr>
              </a:solidFill>
              <a:latin typeface="Helvetica Neue Thin" charset="0"/>
              <a:ea typeface="Helvetica Neue Thin" charset="0"/>
              <a:cs typeface="Helvetica Neue Thin" charset="0"/>
            </a:endParaRPr>
          </a:p>
        </p:txBody>
      </p:sp>
      <p:sp>
        <p:nvSpPr>
          <p:cNvPr id="27" name="TextBox 26"/>
          <p:cNvSpPr txBox="1"/>
          <p:nvPr/>
        </p:nvSpPr>
        <p:spPr>
          <a:xfrm>
            <a:off x="2552186" y="2807740"/>
            <a:ext cx="2338842" cy="424732"/>
          </a:xfrm>
          <a:prstGeom prst="rect">
            <a:avLst/>
          </a:prstGeom>
          <a:noFill/>
        </p:spPr>
        <p:txBody>
          <a:bodyPr wrap="square" lIns="0" rtlCol="0">
            <a:spAutoFit/>
          </a:bodyPr>
          <a:lstStyle/>
          <a:p>
            <a:pPr algn="ctr">
              <a:lnSpc>
                <a:spcPct val="120000"/>
              </a:lnSpc>
            </a:pPr>
            <a:r>
              <a:rPr lang="fr-FR" b="1" dirty="0" smtClean="0">
                <a:latin typeface="Helvetica Neue Light" charset="0"/>
                <a:ea typeface="Helvetica Neue Light" charset="0"/>
                <a:cs typeface="Helvetica Neue Light" charset="0"/>
              </a:rPr>
              <a:t>Individuals</a:t>
            </a:r>
            <a:endParaRPr lang="fr-FR" b="1" dirty="0">
              <a:latin typeface="Helvetica Neue Light" charset="0"/>
              <a:ea typeface="Helvetica Neue Light" charset="0"/>
              <a:cs typeface="Helvetica Neue Light" charset="0"/>
            </a:endParaRPr>
          </a:p>
        </p:txBody>
      </p:sp>
      <p:sp>
        <p:nvSpPr>
          <p:cNvPr id="28" name="TextBox 27"/>
          <p:cNvSpPr txBox="1"/>
          <p:nvPr/>
        </p:nvSpPr>
        <p:spPr>
          <a:xfrm>
            <a:off x="6798634" y="2099854"/>
            <a:ext cx="2338842" cy="707886"/>
          </a:xfrm>
          <a:prstGeom prst="rect">
            <a:avLst/>
          </a:prstGeom>
          <a:noFill/>
        </p:spPr>
        <p:txBody>
          <a:bodyPr wrap="square" lIns="0" rtlCol="0">
            <a:spAutoFit/>
          </a:bodyPr>
          <a:lstStyle/>
          <a:p>
            <a:pPr algn="ctr"/>
            <a:r>
              <a:rPr lang="fr-FR" sz="4000" dirty="0" smtClean="0">
                <a:solidFill>
                  <a:schemeClr val="accent1">
                    <a:lumMod val="75000"/>
                  </a:schemeClr>
                </a:solidFill>
                <a:latin typeface="Helvetica Neue Thin" charset="0"/>
                <a:ea typeface="Helvetica Neue Thin" charset="0"/>
                <a:cs typeface="Helvetica Neue Thin" charset="0"/>
              </a:rPr>
              <a:t>400K</a:t>
            </a:r>
            <a:endParaRPr lang="fr-FR" sz="4000" dirty="0">
              <a:solidFill>
                <a:schemeClr val="accent1">
                  <a:lumMod val="75000"/>
                </a:schemeClr>
              </a:solidFill>
              <a:latin typeface="Helvetica Neue Thin" charset="0"/>
              <a:ea typeface="Helvetica Neue Thin" charset="0"/>
              <a:cs typeface="Helvetica Neue Thin" charset="0"/>
            </a:endParaRPr>
          </a:p>
        </p:txBody>
      </p:sp>
      <p:sp>
        <p:nvSpPr>
          <p:cNvPr id="29" name="TextBox 28"/>
          <p:cNvSpPr txBox="1"/>
          <p:nvPr/>
        </p:nvSpPr>
        <p:spPr>
          <a:xfrm>
            <a:off x="6798634" y="2807740"/>
            <a:ext cx="2338842" cy="424732"/>
          </a:xfrm>
          <a:prstGeom prst="rect">
            <a:avLst/>
          </a:prstGeom>
          <a:noFill/>
        </p:spPr>
        <p:txBody>
          <a:bodyPr wrap="square" lIns="0" rtlCol="0">
            <a:spAutoFit/>
          </a:bodyPr>
          <a:lstStyle/>
          <a:p>
            <a:pPr algn="ctr">
              <a:lnSpc>
                <a:spcPct val="120000"/>
              </a:lnSpc>
            </a:pPr>
            <a:r>
              <a:rPr lang="fr-FR" b="1" dirty="0" smtClean="0">
                <a:latin typeface="Helvetica Neue Light" charset="0"/>
                <a:ea typeface="Helvetica Neue Light" charset="0"/>
                <a:cs typeface="Helvetica Neue Light" charset="0"/>
              </a:rPr>
              <a:t>SNPs</a:t>
            </a:r>
            <a:endParaRPr lang="fr-FR" b="1" dirty="0">
              <a:latin typeface="Helvetica Neue Light" charset="0"/>
              <a:ea typeface="Helvetica Neue Light" charset="0"/>
              <a:cs typeface="Helvetica Neue Light" charset="0"/>
            </a:endParaRPr>
          </a:p>
        </p:txBody>
      </p:sp>
      <p:sp>
        <p:nvSpPr>
          <p:cNvPr id="30" name="TextBox 29"/>
          <p:cNvSpPr txBox="1"/>
          <p:nvPr/>
        </p:nvSpPr>
        <p:spPr>
          <a:xfrm>
            <a:off x="511380" y="3334803"/>
            <a:ext cx="2385934" cy="523220"/>
          </a:xfrm>
          <a:prstGeom prst="rect">
            <a:avLst/>
          </a:prstGeom>
          <a:noFill/>
        </p:spPr>
        <p:txBody>
          <a:bodyPr wrap="square" lIns="0" rtlCol="0" anchor="b">
            <a:spAutoFit/>
          </a:bodyPr>
          <a:lstStyle/>
          <a:p>
            <a:pPr algn="ctr"/>
            <a:r>
              <a:rPr lang="fr-FR" sz="2800" b="1" smtClean="0">
                <a:solidFill>
                  <a:schemeClr val="accent1">
                    <a:lumMod val="75000"/>
                  </a:schemeClr>
                </a:solidFill>
                <a:latin typeface="Helvetica Neue Thin" charset="0"/>
                <a:ea typeface="Helvetica Neue Thin" charset="0"/>
                <a:cs typeface="Helvetica Neue Thin" charset="0"/>
              </a:rPr>
              <a:t>SIMULATION</a:t>
            </a:r>
            <a:endParaRPr lang="fr-FR" sz="2800" b="1" dirty="0">
              <a:solidFill>
                <a:schemeClr val="accent1">
                  <a:lumMod val="75000"/>
                </a:schemeClr>
              </a:solidFill>
              <a:latin typeface="Helvetica Neue Thin" charset="0"/>
              <a:ea typeface="Helvetica Neue Thin" charset="0"/>
              <a:cs typeface="Helvetica Neue Thin" charset="0"/>
            </a:endParaRPr>
          </a:p>
        </p:txBody>
      </p:sp>
      <p:sp>
        <p:nvSpPr>
          <p:cNvPr id="31" name="TextBox 30"/>
          <p:cNvSpPr txBox="1"/>
          <p:nvPr/>
        </p:nvSpPr>
        <p:spPr>
          <a:xfrm>
            <a:off x="660272" y="4029917"/>
            <a:ext cx="10021801" cy="1754326"/>
          </a:xfrm>
          <a:prstGeom prst="rect">
            <a:avLst/>
          </a:prstGeom>
          <a:noFill/>
        </p:spPr>
        <p:txBody>
          <a:bodyPr wrap="square" lIns="0" rtlCol="0" anchor="t">
            <a:spAutoFit/>
          </a:bodyPr>
          <a:lstStyle/>
          <a:p>
            <a:pPr marL="342900" indent="-342900" algn="just">
              <a:lnSpc>
                <a:spcPct val="90000"/>
              </a:lnSpc>
              <a:buFont typeface="Wingdings" charset="2"/>
              <a:buChar char="Ø"/>
            </a:pPr>
            <a:r>
              <a:rPr lang="en-US" sz="2000" dirty="0" smtClean="0">
                <a:solidFill>
                  <a:schemeClr val="tx1">
                    <a:lumMod val="50000"/>
                  </a:schemeClr>
                </a:solidFill>
                <a:latin typeface="Helvetica Neue Medium" charset="0"/>
                <a:ea typeface="Helvetica Neue Medium" charset="0"/>
                <a:cs typeface="Helvetica Neue Medium" charset="0"/>
              </a:rPr>
              <a:t>Take subset of dataset</a:t>
            </a:r>
          </a:p>
          <a:p>
            <a:pPr marL="342900" indent="-342900" algn="just">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gn="just">
              <a:lnSpc>
                <a:spcPct val="90000"/>
              </a:lnSpc>
              <a:buFont typeface="Wingdings" charset="2"/>
              <a:buChar char="Ø"/>
            </a:pPr>
            <a:r>
              <a:rPr lang="en-US" sz="2000" dirty="0" smtClean="0">
                <a:solidFill>
                  <a:schemeClr val="tx1">
                    <a:lumMod val="50000"/>
                  </a:schemeClr>
                </a:solidFill>
                <a:latin typeface="Helvetica Neue Medium" charset="0"/>
                <a:ea typeface="Helvetica Neue Medium" charset="0"/>
                <a:cs typeface="Helvetica Neue Medium" charset="0"/>
              </a:rPr>
              <a:t>Mask random values in the dataset and perform imputation</a:t>
            </a: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gn="just">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gn="just">
              <a:lnSpc>
                <a:spcPct val="90000"/>
              </a:lnSpc>
              <a:buFont typeface="Wingdings" charset="2"/>
              <a:buChar char="Ø"/>
            </a:pPr>
            <a:r>
              <a:rPr lang="en-US" sz="2000" dirty="0" smtClean="0">
                <a:solidFill>
                  <a:schemeClr val="tx1">
                    <a:lumMod val="50000"/>
                  </a:schemeClr>
                </a:solidFill>
                <a:latin typeface="Helvetica Neue Medium" charset="0"/>
                <a:ea typeface="Helvetica Neue Medium" charset="0"/>
                <a:cs typeface="Helvetica Neue Medium" charset="0"/>
              </a:rPr>
              <a:t>Increase the count of SNPs being considered and mask more random positions to obtain better analysis results</a:t>
            </a:r>
            <a:endParaRPr lang="en-US" sz="2000" dirty="0">
              <a:solidFill>
                <a:schemeClr val="tx1">
                  <a:lumMod val="50000"/>
                </a:schemeClr>
              </a:solidFill>
              <a:latin typeface="Helvetica Neue Medium" charset="0"/>
              <a:ea typeface="Helvetica Neue Medium" charset="0"/>
              <a:cs typeface="Helvetica Neue Medium" charset="0"/>
            </a:endParaRPr>
          </a:p>
        </p:txBody>
      </p:sp>
      <p:sp>
        <p:nvSpPr>
          <p:cNvPr id="2" name="TextBox 1"/>
          <p:cNvSpPr txBox="1"/>
          <p:nvPr/>
        </p:nvSpPr>
        <p:spPr>
          <a:xfrm>
            <a:off x="3212822" y="6138186"/>
            <a:ext cx="3055067" cy="369332"/>
          </a:xfrm>
          <a:prstGeom prst="rect">
            <a:avLst/>
          </a:prstGeom>
          <a:noFill/>
        </p:spPr>
        <p:txBody>
          <a:bodyPr wrap="none" lIns="0" rtlCol="0" anchor="t">
            <a:spAutoFit/>
          </a:bodyPr>
          <a:lstStyle/>
          <a:p>
            <a:pPr algn="just">
              <a:lnSpc>
                <a:spcPct val="90000"/>
              </a:lnSpc>
            </a:pPr>
            <a:r>
              <a:rPr lang="en-US" sz="2000" dirty="0" smtClean="0">
                <a:solidFill>
                  <a:schemeClr val="tx1">
                    <a:lumMod val="50000"/>
                  </a:schemeClr>
                </a:solidFill>
                <a:latin typeface="Helvetica Neue Medium" charset="0"/>
                <a:ea typeface="Helvetica Neue Medium" charset="0"/>
                <a:cs typeface="Helvetica Neue Medium" charset="0"/>
              </a:rPr>
              <a:t>Individuals </a:t>
            </a:r>
            <a:r>
              <a:rPr lang="en-US" sz="2000" dirty="0">
                <a:solidFill>
                  <a:schemeClr val="tx1">
                    <a:lumMod val="50000"/>
                  </a:schemeClr>
                </a:solidFill>
                <a:latin typeface="Helvetica Neue Medium" charset="0"/>
                <a:ea typeface="Helvetica Neue Medium" charset="0"/>
                <a:cs typeface="Helvetica Neue Medium" charset="0"/>
              </a:rPr>
              <a:t>are unrelated.</a:t>
            </a:r>
          </a:p>
        </p:txBody>
      </p:sp>
      <p:sp>
        <p:nvSpPr>
          <p:cNvPr id="32" name="TextBox 31"/>
          <p:cNvSpPr txBox="1"/>
          <p:nvPr/>
        </p:nvSpPr>
        <p:spPr>
          <a:xfrm>
            <a:off x="517904" y="6061242"/>
            <a:ext cx="2694918" cy="523220"/>
          </a:xfrm>
          <a:prstGeom prst="rect">
            <a:avLst/>
          </a:prstGeom>
          <a:noFill/>
        </p:spPr>
        <p:txBody>
          <a:bodyPr wrap="square" lIns="0" rtlCol="0" anchor="b">
            <a:spAutoFit/>
          </a:bodyPr>
          <a:lstStyle/>
          <a:p>
            <a:pPr algn="ctr"/>
            <a:r>
              <a:rPr lang="fr-FR" sz="2800" b="1" dirty="0" smtClean="0">
                <a:solidFill>
                  <a:schemeClr val="accent1">
                    <a:lumMod val="75000"/>
                  </a:schemeClr>
                </a:solidFill>
                <a:latin typeface="Helvetica Neue Thin" charset="0"/>
                <a:ea typeface="Helvetica Neue Thin" charset="0"/>
                <a:cs typeface="Helvetica Neue Thin" charset="0"/>
              </a:rPr>
              <a:t>ASSUMPTION</a:t>
            </a:r>
            <a:endParaRPr lang="fr-FR" sz="2800" b="1" dirty="0">
              <a:solidFill>
                <a:schemeClr val="accent1">
                  <a:lumMod val="75000"/>
                </a:schemeClr>
              </a:solidFill>
              <a:latin typeface="Helvetica Neue Thin" charset="0"/>
              <a:ea typeface="Helvetica Neue Thin" charset="0"/>
              <a:cs typeface="Helvetica Neue Thin"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11599700"/>
      </p:ext>
    </p:extLst>
  </p:cSld>
  <p:clrMapOvr>
    <a:masterClrMapping/>
  </p:clrMapOvr>
  <mc:AlternateContent xmlns:mc="http://schemas.openxmlformats.org/markup-compatibility/2006">
    <mc:Choice xmlns:p14="http://schemas.microsoft.com/office/powerpoint/2010/main" Requires="p14">
      <p:transition spd="slow" p14:dur="2000" advTm="62316"/>
    </mc:Choice>
    <mc:Fallback>
      <p:transition spd="slow" advTm="62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0360" y="647240"/>
            <a:ext cx="10602570" cy="1311128"/>
          </a:xfrm>
        </p:spPr>
        <p:txBody>
          <a:bodyPr/>
          <a:lstStyle/>
          <a:p>
            <a:r>
              <a:rPr lang="fr-FR" b="1" dirty="0" smtClean="0">
                <a:solidFill>
                  <a:schemeClr val="accent1">
                    <a:lumMod val="75000"/>
                  </a:schemeClr>
                </a:solidFill>
                <a:cs typeface="Segoe UI Light" panose="020B0502040204020203" pitchFamily="34" charset="0"/>
              </a:rPr>
              <a:t>Baseline Method – Random Imputation</a:t>
            </a:r>
            <a:endParaRPr lang="fr-FR" b="1" dirty="0">
              <a:solidFill>
                <a:schemeClr val="accent1">
                  <a:lumMod val="75000"/>
                </a:schemeClr>
              </a:solidFill>
              <a:cs typeface="Segoe UI Light" panose="020B0502040204020203"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790360" y="1754660"/>
                <a:ext cx="10194797" cy="2862322"/>
              </a:xfrm>
              <a:prstGeom prst="rect">
                <a:avLst/>
              </a:prstGeom>
              <a:noFill/>
            </p:spPr>
            <p:txBody>
              <a:bodyPr wrap="square" lIns="0" rtlCol="0" anchor="t">
                <a:spAutoFit/>
              </a:bodyPr>
              <a:lstStyle/>
              <a:p>
                <a:pPr marL="342900" indent="-342900">
                  <a:lnSpc>
                    <a:spcPct val="90000"/>
                  </a:lnSpc>
                  <a:buFont typeface="Wingdings" charset="2"/>
                  <a:buChar char="Ø"/>
                </a:pPr>
                <a:r>
                  <a:rPr lang="en-US" sz="2000" dirty="0" smtClean="0">
                    <a:solidFill>
                      <a:schemeClr val="tx1">
                        <a:lumMod val="50000"/>
                      </a:schemeClr>
                    </a:solidFill>
                    <a:latin typeface="Helvetica Neue Medium" charset="0"/>
                    <a:ea typeface="Helvetica Neue Medium" charset="0"/>
                    <a:cs typeface="Helvetica Neue Medium" charset="0"/>
                  </a:rPr>
                  <a:t>Impute missing values with </a:t>
                </a:r>
                <a:r>
                  <a:rPr lang="en-US" sz="2000" b="1" dirty="0" smtClean="0">
                    <a:solidFill>
                      <a:schemeClr val="accent1">
                        <a:lumMod val="75000"/>
                      </a:schemeClr>
                    </a:solidFill>
                    <a:latin typeface="Helvetica Neue Medium" charset="0"/>
                    <a:ea typeface="Helvetica Neue Medium" charset="0"/>
                    <a:cs typeface="Helvetica Neue Medium" charset="0"/>
                  </a:rPr>
                  <a:t>Random values </a:t>
                </a:r>
                <a14:m>
                  <m:oMath xmlns:m="http://schemas.openxmlformats.org/officeDocument/2006/math">
                    <m:r>
                      <a:rPr lang="en-US" sz="2000" b="0" i="1" smtClean="0">
                        <a:solidFill>
                          <a:schemeClr val="tx1">
                            <a:lumMod val="50000"/>
                          </a:schemeClr>
                        </a:solidFill>
                        <a:latin typeface="Cambria Math" charset="0"/>
                        <a:ea typeface="Helvetica Neue Medium" charset="0"/>
                        <a:cs typeface="Helvetica Neue Medium" charset="0"/>
                      </a:rPr>
                      <m:t>∈</m:t>
                    </m:r>
                    <m:d>
                      <m:dPr>
                        <m:begChr m:val="{"/>
                        <m:endChr m:val="}"/>
                        <m:ctrlPr>
                          <a:rPr lang="en-US" sz="2000" b="0" i="1" smtClean="0">
                            <a:solidFill>
                              <a:schemeClr val="tx1">
                                <a:lumMod val="50000"/>
                              </a:schemeClr>
                            </a:solidFill>
                            <a:latin typeface="Cambria Math" charset="0"/>
                            <a:ea typeface="Helvetica Neue Medium" charset="0"/>
                            <a:cs typeface="Helvetica Neue Medium" charset="0"/>
                          </a:rPr>
                        </m:ctrlPr>
                      </m:dPr>
                      <m:e>
                        <m:r>
                          <a:rPr lang="en-US" sz="2000" b="0" i="1" smtClean="0">
                            <a:solidFill>
                              <a:schemeClr val="tx1">
                                <a:lumMod val="50000"/>
                              </a:schemeClr>
                            </a:solidFill>
                            <a:latin typeface="Cambria Math" charset="0"/>
                            <a:ea typeface="Helvetica Neue Medium" charset="0"/>
                            <a:cs typeface="Helvetica Neue Medium" charset="0"/>
                          </a:rPr>
                          <m:t>0, 1, 2</m:t>
                        </m:r>
                      </m:e>
                    </m:d>
                  </m:oMath>
                </a14:m>
                <a:endParaRPr lang="en-US" sz="2000" b="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r>
                  <a:rPr lang="en-US" sz="2000" dirty="0" smtClean="0">
                    <a:solidFill>
                      <a:schemeClr val="tx1">
                        <a:lumMod val="50000"/>
                      </a:schemeClr>
                    </a:solidFill>
                    <a:latin typeface="Helvetica Neue Medium" charset="0"/>
                    <a:ea typeface="Helvetica Neue Medium" charset="0"/>
                    <a:cs typeface="Helvetica Neue Medium" charset="0"/>
                  </a:rPr>
                  <a:t>Simplest </a:t>
                </a:r>
                <a:r>
                  <a:rPr lang="en-US" sz="2000" dirty="0">
                    <a:solidFill>
                      <a:schemeClr val="tx1">
                        <a:lumMod val="50000"/>
                      </a:schemeClr>
                    </a:solidFill>
                    <a:latin typeface="Helvetica Neue Medium" charset="0"/>
                    <a:ea typeface="Helvetica Neue Medium" charset="0"/>
                    <a:cs typeface="Helvetica Neue Medium" charset="0"/>
                  </a:rPr>
                  <a:t>approach </a:t>
                </a:r>
                <a:r>
                  <a:rPr lang="en-US" sz="2000" dirty="0" smtClean="0">
                    <a:solidFill>
                      <a:schemeClr val="tx1">
                        <a:lumMod val="50000"/>
                      </a:schemeClr>
                    </a:solidFill>
                    <a:latin typeface="Helvetica Neue Medium" charset="0"/>
                    <a:ea typeface="Helvetica Neue Medium" charset="0"/>
                    <a:cs typeface="Helvetica Neue Medium" charset="0"/>
                  </a:rPr>
                  <a:t>to </a:t>
                </a:r>
                <a:r>
                  <a:rPr lang="en-US" sz="2000" dirty="0">
                    <a:solidFill>
                      <a:schemeClr val="tx1">
                        <a:lumMod val="50000"/>
                      </a:schemeClr>
                    </a:solidFill>
                    <a:latin typeface="Helvetica Neue Medium" charset="0"/>
                    <a:ea typeface="Helvetica Neue Medium" charset="0"/>
                    <a:cs typeface="Helvetica Neue Medium" charset="0"/>
                  </a:rPr>
                  <a:t>impute missing values of </a:t>
                </a:r>
                <a:r>
                  <a:rPr lang="en-US" sz="2000" dirty="0" smtClean="0">
                    <a:solidFill>
                      <a:schemeClr val="tx1">
                        <a:lumMod val="50000"/>
                      </a:schemeClr>
                    </a:solidFill>
                    <a:latin typeface="Helvetica Neue Medium" charset="0"/>
                    <a:ea typeface="Helvetica Neue Medium" charset="0"/>
                    <a:cs typeface="Helvetica Neue Medium" charset="0"/>
                  </a:rPr>
                  <a:t>SNPs</a:t>
                </a: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r>
                  <a:rPr lang="en-US" sz="2000" dirty="0" smtClean="0">
                    <a:solidFill>
                      <a:schemeClr val="tx1">
                        <a:lumMod val="50000"/>
                      </a:schemeClr>
                    </a:solidFill>
                    <a:latin typeface="Helvetica Neue Medium" charset="0"/>
                    <a:ea typeface="Helvetica Neue Medium" charset="0"/>
                    <a:cs typeface="Helvetica Neue Medium" charset="0"/>
                  </a:rPr>
                  <a:t>Approach </a:t>
                </a:r>
                <a:r>
                  <a:rPr lang="en-US" sz="2000" dirty="0">
                    <a:solidFill>
                      <a:schemeClr val="tx1">
                        <a:lumMod val="50000"/>
                      </a:schemeClr>
                    </a:solidFill>
                    <a:latin typeface="Helvetica Neue Medium" charset="0"/>
                    <a:ea typeface="Helvetica Neue Medium" charset="0"/>
                    <a:cs typeface="Helvetica Neue Medium" charset="0"/>
                  </a:rPr>
                  <a:t>does not make much </a:t>
                </a:r>
                <a:r>
                  <a:rPr lang="en-US" sz="2000" dirty="0" smtClean="0">
                    <a:solidFill>
                      <a:schemeClr val="tx1">
                        <a:lumMod val="50000"/>
                      </a:schemeClr>
                    </a:solidFill>
                    <a:latin typeface="Helvetica Neue Medium" charset="0"/>
                    <a:ea typeface="Helvetica Neue Medium" charset="0"/>
                    <a:cs typeface="Helvetica Neue Medium" charset="0"/>
                  </a:rPr>
                  <a:t>sense it </a:t>
                </a:r>
                <a:r>
                  <a:rPr lang="en-US" sz="2000" dirty="0">
                    <a:solidFill>
                      <a:schemeClr val="tx1">
                        <a:lumMod val="50000"/>
                      </a:schemeClr>
                    </a:solidFill>
                    <a:latin typeface="Helvetica Neue Medium" charset="0"/>
                    <a:ea typeface="Helvetica Neue Medium" charset="0"/>
                    <a:cs typeface="Helvetica Neue Medium" charset="0"/>
                  </a:rPr>
                  <a:t>ignores the useful information from all the other </a:t>
                </a:r>
                <a:r>
                  <a:rPr lang="en-US" sz="2000" dirty="0" smtClean="0">
                    <a:solidFill>
                      <a:schemeClr val="tx1">
                        <a:lumMod val="50000"/>
                      </a:schemeClr>
                    </a:solidFill>
                    <a:latin typeface="Helvetica Neue Medium" charset="0"/>
                    <a:ea typeface="Helvetica Neue Medium" charset="0"/>
                    <a:cs typeface="Helvetica Neue Medium" charset="0"/>
                  </a:rPr>
                  <a:t>genotype data—but </a:t>
                </a:r>
                <a:r>
                  <a:rPr lang="en-US" sz="2000" dirty="0">
                    <a:solidFill>
                      <a:schemeClr val="tx1">
                        <a:lumMod val="50000"/>
                      </a:schemeClr>
                    </a:solidFill>
                    <a:latin typeface="Helvetica Neue Medium" charset="0"/>
                    <a:ea typeface="Helvetica Neue Medium" charset="0"/>
                    <a:cs typeface="Helvetica Neue Medium" charset="0"/>
                  </a:rPr>
                  <a:t>these simple random imputations can be a </a:t>
                </a:r>
                <a:r>
                  <a:rPr lang="en-US" sz="2000" b="1" dirty="0">
                    <a:solidFill>
                      <a:schemeClr val="accent1">
                        <a:lumMod val="75000"/>
                      </a:schemeClr>
                    </a:solidFill>
                    <a:latin typeface="Helvetica Neue Medium" charset="0"/>
                    <a:ea typeface="Helvetica Neue Medium" charset="0"/>
                    <a:cs typeface="Helvetica Neue Medium" charset="0"/>
                  </a:rPr>
                  <a:t>convenient starting point</a:t>
                </a:r>
                <a:r>
                  <a:rPr lang="en-US" sz="2000" b="1" dirty="0" smtClean="0">
                    <a:solidFill>
                      <a:schemeClr val="accent1">
                        <a:lumMod val="75000"/>
                      </a:schemeClr>
                    </a:solidFill>
                    <a:latin typeface="Helvetica Neue Medium" charset="0"/>
                    <a:ea typeface="Helvetica Neue Medium" charset="0"/>
                    <a:cs typeface="Helvetica Neue Medium" charset="0"/>
                  </a:rPr>
                  <a:t>.</a:t>
                </a: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r>
                  <a:rPr lang="en-US" sz="2000" dirty="0">
                    <a:solidFill>
                      <a:schemeClr val="tx1">
                        <a:lumMod val="50000"/>
                      </a:schemeClr>
                    </a:solidFill>
                    <a:latin typeface="Helvetica Neue Medium" charset="0"/>
                    <a:ea typeface="Helvetica Neue Medium" charset="0"/>
                    <a:cs typeface="Helvetica Neue Medium" charset="0"/>
                  </a:rPr>
                  <a:t>A better approach is </a:t>
                </a:r>
                <a:r>
                  <a:rPr lang="en-US" sz="2000" dirty="0" smtClean="0">
                    <a:solidFill>
                      <a:schemeClr val="tx1">
                        <a:lumMod val="50000"/>
                      </a:schemeClr>
                    </a:solidFill>
                    <a:latin typeface="Helvetica Neue Medium" charset="0"/>
                    <a:ea typeface="Helvetica Neue Medium" charset="0"/>
                    <a:cs typeface="Helvetica Neue Medium" charset="0"/>
                  </a:rPr>
                  <a:t>to apply </a:t>
                </a:r>
                <a:r>
                  <a:rPr lang="en-US" sz="2000" b="1" dirty="0">
                    <a:solidFill>
                      <a:schemeClr val="accent1">
                        <a:lumMod val="75000"/>
                      </a:schemeClr>
                    </a:solidFill>
                    <a:latin typeface="Helvetica Neue Medium" charset="0"/>
                    <a:ea typeface="Helvetica Neue Medium" charset="0"/>
                    <a:cs typeface="Helvetica Neue Medium" charset="0"/>
                  </a:rPr>
                  <a:t>Singular Value Decomposition</a:t>
                </a:r>
                <a:r>
                  <a:rPr lang="en-US" sz="2000" dirty="0">
                    <a:solidFill>
                      <a:schemeClr val="accent1">
                        <a:lumMod val="75000"/>
                      </a:schemeClr>
                    </a:solidFill>
                    <a:latin typeface="Helvetica Neue Medium" charset="0"/>
                    <a:ea typeface="Helvetica Neue Medium" charset="0"/>
                    <a:cs typeface="Helvetica Neue Medium" charset="0"/>
                  </a:rPr>
                  <a:t> </a:t>
                </a:r>
                <a:r>
                  <a:rPr lang="en-US" sz="2000" dirty="0">
                    <a:solidFill>
                      <a:schemeClr val="tx1">
                        <a:lumMod val="50000"/>
                      </a:schemeClr>
                    </a:solidFill>
                    <a:latin typeface="Helvetica Neue Medium" charset="0"/>
                    <a:ea typeface="Helvetica Neue Medium" charset="0"/>
                    <a:cs typeface="Helvetica Neue Medium" charset="0"/>
                  </a:rPr>
                  <a:t>which offers a stable method for imputation of missing values in genetic data</a:t>
                </a:r>
              </a:p>
            </p:txBody>
          </p:sp>
        </mc:Choice>
        <mc:Fallback xmlns="">
          <p:sp>
            <p:nvSpPr>
              <p:cNvPr id="4" name="TextBox 3"/>
              <p:cNvSpPr txBox="1">
                <a:spLocks noRot="1" noChangeAspect="1" noMove="1" noResize="1" noEditPoints="1" noAdjustHandles="1" noChangeArrowheads="1" noChangeShapeType="1" noTextEdit="1"/>
              </p:cNvSpPr>
              <p:nvPr/>
            </p:nvSpPr>
            <p:spPr>
              <a:xfrm>
                <a:off x="790360" y="1754660"/>
                <a:ext cx="10194797" cy="2862322"/>
              </a:xfrm>
              <a:prstGeom prst="rect">
                <a:avLst/>
              </a:prstGeom>
              <a:blipFill rotWithShape="0">
                <a:blip r:embed="rId5"/>
                <a:stretch>
                  <a:fillRect l="-1435" t="-2345" b="-2985"/>
                </a:stretch>
              </a:blipFill>
            </p:spPr>
            <p:txBody>
              <a:bodyPr/>
              <a:lstStyle/>
              <a:p>
                <a:r>
                  <a:rPr lang="en-US">
                    <a:noFill/>
                  </a:rPr>
                  <a:t> </a:t>
                </a:r>
              </a:p>
            </p:txBody>
          </p:sp>
        </mc:Fallback>
      </mc:AlternateContent>
      <p:pic>
        <p:nvPicPr>
          <p:cNvPr id="14" name="Picture 13"/>
          <p:cNvPicPr>
            <a:picLocks noChangeAspect="1"/>
          </p:cNvPicPr>
          <p:nvPr/>
        </p:nvPicPr>
        <p:blipFill>
          <a:blip r:embed="rId6"/>
          <a:stretch>
            <a:fillRect/>
          </a:stretch>
        </p:blipFill>
        <p:spPr>
          <a:xfrm>
            <a:off x="790360" y="4970639"/>
            <a:ext cx="3287370" cy="453971"/>
          </a:xfrm>
          <a:prstGeom prst="rect">
            <a:avLst/>
          </a:prstGeom>
        </p:spPr>
      </p:pic>
      <p:sp>
        <p:nvSpPr>
          <p:cNvPr id="15" name="TextBox 14"/>
          <p:cNvSpPr txBox="1"/>
          <p:nvPr/>
        </p:nvSpPr>
        <p:spPr>
          <a:xfrm>
            <a:off x="885495" y="4962945"/>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16" name="TextBox 15"/>
          <p:cNvSpPr txBox="1"/>
          <p:nvPr/>
        </p:nvSpPr>
        <p:spPr>
          <a:xfrm>
            <a:off x="1839238" y="4970639"/>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17" name="TextBox 16"/>
          <p:cNvSpPr txBox="1"/>
          <p:nvPr/>
        </p:nvSpPr>
        <p:spPr>
          <a:xfrm>
            <a:off x="1314799" y="4970639"/>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18" name="TextBox 17"/>
          <p:cNvSpPr txBox="1"/>
          <p:nvPr/>
        </p:nvSpPr>
        <p:spPr>
          <a:xfrm>
            <a:off x="2266960" y="4962944"/>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19" name="TextBox 18"/>
          <p:cNvSpPr txBox="1"/>
          <p:nvPr/>
        </p:nvSpPr>
        <p:spPr>
          <a:xfrm>
            <a:off x="2694682" y="4945917"/>
            <a:ext cx="334169" cy="461665"/>
          </a:xfrm>
          <a:prstGeom prst="rect">
            <a:avLst/>
          </a:prstGeom>
          <a:noFill/>
        </p:spPr>
        <p:txBody>
          <a:bodyPr wrap="square" lIns="0" rtlCol="0">
            <a:spAutoFit/>
          </a:bodyPr>
          <a:lstStyle/>
          <a:p>
            <a:pPr algn="ctr">
              <a:lnSpc>
                <a:spcPct val="120000"/>
              </a:lnSpc>
            </a:pPr>
            <a:r>
              <a:rPr lang="fr-FR" sz="2000" b="1">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20" name="TextBox 19"/>
          <p:cNvSpPr txBox="1"/>
          <p:nvPr/>
        </p:nvSpPr>
        <p:spPr>
          <a:xfrm>
            <a:off x="3122404" y="4945916"/>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21" name="TextBox 20"/>
          <p:cNvSpPr txBox="1"/>
          <p:nvPr/>
        </p:nvSpPr>
        <p:spPr>
          <a:xfrm>
            <a:off x="3556313" y="493823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2" name="Right Arrow 21"/>
          <p:cNvSpPr/>
          <p:nvPr/>
        </p:nvSpPr>
        <p:spPr>
          <a:xfrm>
            <a:off x="4824820" y="5021493"/>
            <a:ext cx="1266825" cy="41081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88360" y="5539736"/>
            <a:ext cx="2339743" cy="646331"/>
          </a:xfrm>
          <a:prstGeom prst="rect">
            <a:avLst/>
          </a:prstGeom>
          <a:noFill/>
        </p:spPr>
        <p:txBody>
          <a:bodyPr wrap="none" lIns="0" rtlCol="0" anchor="t">
            <a:spAutoFit/>
          </a:bodyPr>
          <a:lstStyle/>
          <a:p>
            <a:pPr algn="ctr">
              <a:lnSpc>
                <a:spcPct val="90000"/>
              </a:lnSpc>
            </a:pPr>
            <a:r>
              <a:rPr lang="en-US" sz="2000" b="1" dirty="0" smtClean="0">
                <a:solidFill>
                  <a:schemeClr val="accent1">
                    <a:lumMod val="75000"/>
                  </a:schemeClr>
                </a:solidFill>
                <a:latin typeface="Helvetica Neue Thin" charset="0"/>
                <a:ea typeface="Helvetica Neue Thin" charset="0"/>
                <a:cs typeface="Helvetica Neue Thin" charset="0"/>
              </a:rPr>
              <a:t>Random Sampling</a:t>
            </a:r>
          </a:p>
          <a:p>
            <a:pPr algn="ctr">
              <a:lnSpc>
                <a:spcPct val="90000"/>
              </a:lnSpc>
            </a:pPr>
            <a:r>
              <a:rPr lang="en-US" sz="2000" b="1" dirty="0" smtClean="0">
                <a:solidFill>
                  <a:schemeClr val="accent1">
                    <a:lumMod val="75000"/>
                  </a:schemeClr>
                </a:solidFill>
                <a:latin typeface="Helvetica Neue Thin" charset="0"/>
                <a:ea typeface="Helvetica Neue Thin" charset="0"/>
                <a:cs typeface="Helvetica Neue Thin" charset="0"/>
              </a:rPr>
              <a:t>Of Values</a:t>
            </a:r>
          </a:p>
        </p:txBody>
      </p:sp>
      <p:pic>
        <p:nvPicPr>
          <p:cNvPr id="32" name="Picture 31"/>
          <p:cNvPicPr>
            <a:picLocks noChangeAspect="1"/>
          </p:cNvPicPr>
          <p:nvPr/>
        </p:nvPicPr>
        <p:blipFill>
          <a:blip r:embed="rId6"/>
          <a:stretch>
            <a:fillRect/>
          </a:stretch>
        </p:blipFill>
        <p:spPr>
          <a:xfrm>
            <a:off x="6838736" y="4978316"/>
            <a:ext cx="3287370" cy="453971"/>
          </a:xfrm>
          <a:prstGeom prst="rect">
            <a:avLst/>
          </a:prstGeom>
        </p:spPr>
      </p:pic>
      <p:sp>
        <p:nvSpPr>
          <p:cNvPr id="33" name="TextBox 32"/>
          <p:cNvSpPr txBox="1"/>
          <p:nvPr/>
        </p:nvSpPr>
        <p:spPr>
          <a:xfrm>
            <a:off x="6933871" y="497062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34" name="TextBox 33"/>
          <p:cNvSpPr txBox="1"/>
          <p:nvPr/>
        </p:nvSpPr>
        <p:spPr>
          <a:xfrm>
            <a:off x="7887614" y="4978316"/>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35" name="TextBox 34"/>
          <p:cNvSpPr txBox="1"/>
          <p:nvPr/>
        </p:nvSpPr>
        <p:spPr>
          <a:xfrm>
            <a:off x="7363175" y="4978316"/>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6" name="TextBox 35"/>
          <p:cNvSpPr txBox="1"/>
          <p:nvPr/>
        </p:nvSpPr>
        <p:spPr>
          <a:xfrm>
            <a:off x="8315336" y="4970621"/>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1</a:t>
            </a:r>
            <a:endParaRPr lang="fr-FR" sz="2000" b="1" dirty="0">
              <a:solidFill>
                <a:srgbClr val="FF0000"/>
              </a:solidFill>
              <a:latin typeface="Helvetica Neue Thin" charset="0"/>
              <a:ea typeface="Helvetica Neue Thin" charset="0"/>
              <a:cs typeface="Helvetica Neue Thin" charset="0"/>
            </a:endParaRPr>
          </a:p>
        </p:txBody>
      </p:sp>
      <p:sp>
        <p:nvSpPr>
          <p:cNvPr id="42" name="TextBox 41"/>
          <p:cNvSpPr txBox="1"/>
          <p:nvPr/>
        </p:nvSpPr>
        <p:spPr>
          <a:xfrm>
            <a:off x="8743058" y="4953594"/>
            <a:ext cx="334169" cy="461665"/>
          </a:xfrm>
          <a:prstGeom prst="rect">
            <a:avLst/>
          </a:prstGeom>
          <a:noFill/>
        </p:spPr>
        <p:txBody>
          <a:bodyPr wrap="square" lIns="0" rtlCol="0">
            <a:spAutoFit/>
          </a:bodyPr>
          <a:lstStyle/>
          <a:p>
            <a:pPr algn="ctr">
              <a:lnSpc>
                <a:spcPct val="120000"/>
              </a:lnSpc>
            </a:pPr>
            <a:r>
              <a:rPr lang="fr-FR" sz="2000" b="1">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43" name="TextBox 42"/>
          <p:cNvSpPr txBox="1"/>
          <p:nvPr/>
        </p:nvSpPr>
        <p:spPr>
          <a:xfrm>
            <a:off x="9170780" y="4953593"/>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2</a:t>
            </a:r>
            <a:endParaRPr lang="fr-FR" sz="2000" b="1" dirty="0">
              <a:solidFill>
                <a:srgbClr val="FF0000"/>
              </a:solidFill>
              <a:latin typeface="Helvetica Neue Thin" charset="0"/>
              <a:ea typeface="Helvetica Neue Thin" charset="0"/>
              <a:cs typeface="Helvetica Neue Thin" charset="0"/>
            </a:endParaRPr>
          </a:p>
        </p:txBody>
      </p:sp>
      <p:sp>
        <p:nvSpPr>
          <p:cNvPr id="44" name="TextBox 43"/>
          <p:cNvSpPr txBox="1"/>
          <p:nvPr/>
        </p:nvSpPr>
        <p:spPr>
          <a:xfrm>
            <a:off x="9604689" y="4945909"/>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pic>
        <p:nvPicPr>
          <p:cNvPr id="45" name="Picture 44"/>
          <p:cNvPicPr>
            <a:picLocks noChangeAspect="1"/>
          </p:cNvPicPr>
          <p:nvPr/>
        </p:nvPicPr>
        <p:blipFill>
          <a:blip r:embed="rId6"/>
          <a:stretch>
            <a:fillRect/>
          </a:stretch>
        </p:blipFill>
        <p:spPr>
          <a:xfrm>
            <a:off x="6838736" y="5595204"/>
            <a:ext cx="3287370" cy="453971"/>
          </a:xfrm>
          <a:prstGeom prst="rect">
            <a:avLst/>
          </a:prstGeom>
        </p:spPr>
      </p:pic>
      <p:sp>
        <p:nvSpPr>
          <p:cNvPr id="49" name="TextBox 48"/>
          <p:cNvSpPr txBox="1"/>
          <p:nvPr/>
        </p:nvSpPr>
        <p:spPr>
          <a:xfrm>
            <a:off x="6933871" y="5587510"/>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50" name="TextBox 49"/>
          <p:cNvSpPr txBox="1"/>
          <p:nvPr/>
        </p:nvSpPr>
        <p:spPr>
          <a:xfrm>
            <a:off x="7887614" y="5595204"/>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51" name="TextBox 50"/>
          <p:cNvSpPr txBox="1"/>
          <p:nvPr/>
        </p:nvSpPr>
        <p:spPr>
          <a:xfrm>
            <a:off x="7363175" y="5595204"/>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52" name="TextBox 51"/>
          <p:cNvSpPr txBox="1"/>
          <p:nvPr/>
        </p:nvSpPr>
        <p:spPr>
          <a:xfrm>
            <a:off x="8315336" y="5587509"/>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2</a:t>
            </a:r>
            <a:endParaRPr lang="fr-FR" sz="2000" b="1" dirty="0">
              <a:solidFill>
                <a:srgbClr val="FF0000"/>
              </a:solidFill>
              <a:latin typeface="Helvetica Neue Thin" charset="0"/>
              <a:ea typeface="Helvetica Neue Thin" charset="0"/>
              <a:cs typeface="Helvetica Neue Thin" charset="0"/>
            </a:endParaRPr>
          </a:p>
        </p:txBody>
      </p:sp>
      <p:sp>
        <p:nvSpPr>
          <p:cNvPr id="53" name="TextBox 52"/>
          <p:cNvSpPr txBox="1"/>
          <p:nvPr/>
        </p:nvSpPr>
        <p:spPr>
          <a:xfrm>
            <a:off x="8743058" y="5570482"/>
            <a:ext cx="334169" cy="461665"/>
          </a:xfrm>
          <a:prstGeom prst="rect">
            <a:avLst/>
          </a:prstGeom>
          <a:noFill/>
        </p:spPr>
        <p:txBody>
          <a:bodyPr wrap="square" lIns="0" rtlCol="0">
            <a:spAutoFit/>
          </a:bodyPr>
          <a:lstStyle/>
          <a:p>
            <a:pPr algn="ctr">
              <a:lnSpc>
                <a:spcPct val="120000"/>
              </a:lnSpc>
            </a:pPr>
            <a:r>
              <a:rPr lang="fr-FR" sz="2000" b="1">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54" name="TextBox 53"/>
          <p:cNvSpPr txBox="1"/>
          <p:nvPr/>
        </p:nvSpPr>
        <p:spPr>
          <a:xfrm>
            <a:off x="9170780" y="5570481"/>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1</a:t>
            </a:r>
            <a:endParaRPr lang="fr-FR" sz="2000" b="1" dirty="0">
              <a:solidFill>
                <a:srgbClr val="FF0000"/>
              </a:solidFill>
              <a:latin typeface="Helvetica Neue Thin" charset="0"/>
              <a:ea typeface="Helvetica Neue Thin" charset="0"/>
              <a:cs typeface="Helvetica Neue Thin" charset="0"/>
            </a:endParaRPr>
          </a:p>
        </p:txBody>
      </p:sp>
      <p:sp>
        <p:nvSpPr>
          <p:cNvPr id="55" name="TextBox 54"/>
          <p:cNvSpPr txBox="1"/>
          <p:nvPr/>
        </p:nvSpPr>
        <p:spPr>
          <a:xfrm>
            <a:off x="9604689" y="556279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pic>
        <p:nvPicPr>
          <p:cNvPr id="56" name="Picture 55"/>
          <p:cNvPicPr>
            <a:picLocks noChangeAspect="1"/>
          </p:cNvPicPr>
          <p:nvPr/>
        </p:nvPicPr>
        <p:blipFill>
          <a:blip r:embed="rId6"/>
          <a:stretch>
            <a:fillRect/>
          </a:stretch>
        </p:blipFill>
        <p:spPr>
          <a:xfrm>
            <a:off x="6838736" y="6179694"/>
            <a:ext cx="3287370" cy="453971"/>
          </a:xfrm>
          <a:prstGeom prst="rect">
            <a:avLst/>
          </a:prstGeom>
        </p:spPr>
      </p:pic>
      <p:sp>
        <p:nvSpPr>
          <p:cNvPr id="57" name="TextBox 56"/>
          <p:cNvSpPr txBox="1"/>
          <p:nvPr/>
        </p:nvSpPr>
        <p:spPr>
          <a:xfrm>
            <a:off x="6933871" y="6172000"/>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58" name="TextBox 57"/>
          <p:cNvSpPr txBox="1"/>
          <p:nvPr/>
        </p:nvSpPr>
        <p:spPr>
          <a:xfrm>
            <a:off x="7887614" y="6179694"/>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59" name="TextBox 58"/>
          <p:cNvSpPr txBox="1"/>
          <p:nvPr/>
        </p:nvSpPr>
        <p:spPr>
          <a:xfrm>
            <a:off x="7363175" y="6179694"/>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60" name="TextBox 59"/>
          <p:cNvSpPr txBox="1"/>
          <p:nvPr/>
        </p:nvSpPr>
        <p:spPr>
          <a:xfrm>
            <a:off x="8315336" y="6171999"/>
            <a:ext cx="334169" cy="461665"/>
          </a:xfrm>
          <a:prstGeom prst="rect">
            <a:avLst/>
          </a:prstGeom>
          <a:noFill/>
        </p:spPr>
        <p:txBody>
          <a:bodyPr wrap="square" lIns="0" rtlCol="0">
            <a:spAutoFit/>
          </a:bodyPr>
          <a:lstStyle/>
          <a:p>
            <a:pPr algn="ctr">
              <a:lnSpc>
                <a:spcPct val="120000"/>
              </a:lnSpc>
            </a:pPr>
            <a:r>
              <a:rPr lang="fr-FR" sz="2000" b="1" dirty="0">
                <a:solidFill>
                  <a:srgbClr val="FF0000"/>
                </a:solidFill>
                <a:latin typeface="Helvetica Neue Thin" charset="0"/>
                <a:ea typeface="Helvetica Neue Thin" charset="0"/>
                <a:cs typeface="Helvetica Neue Thin" charset="0"/>
              </a:rPr>
              <a:t>0</a:t>
            </a:r>
          </a:p>
        </p:txBody>
      </p:sp>
      <p:sp>
        <p:nvSpPr>
          <p:cNvPr id="61" name="TextBox 60"/>
          <p:cNvSpPr txBox="1"/>
          <p:nvPr/>
        </p:nvSpPr>
        <p:spPr>
          <a:xfrm>
            <a:off x="8743058" y="6154972"/>
            <a:ext cx="334169" cy="461665"/>
          </a:xfrm>
          <a:prstGeom prst="rect">
            <a:avLst/>
          </a:prstGeom>
          <a:noFill/>
        </p:spPr>
        <p:txBody>
          <a:bodyPr wrap="square" lIns="0" rtlCol="0">
            <a:spAutoFit/>
          </a:bodyPr>
          <a:lstStyle/>
          <a:p>
            <a:pPr algn="ctr">
              <a:lnSpc>
                <a:spcPct val="120000"/>
              </a:lnSpc>
            </a:pPr>
            <a:r>
              <a:rPr lang="fr-FR" sz="2000" b="1">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62" name="TextBox 61"/>
          <p:cNvSpPr txBox="1"/>
          <p:nvPr/>
        </p:nvSpPr>
        <p:spPr>
          <a:xfrm>
            <a:off x="9170780" y="6154971"/>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1</a:t>
            </a:r>
            <a:endParaRPr lang="fr-FR" sz="2000" b="1" dirty="0">
              <a:solidFill>
                <a:srgbClr val="FF0000"/>
              </a:solidFill>
              <a:latin typeface="Helvetica Neue Thin" charset="0"/>
              <a:ea typeface="Helvetica Neue Thin" charset="0"/>
              <a:cs typeface="Helvetica Neue Thin" charset="0"/>
            </a:endParaRPr>
          </a:p>
        </p:txBody>
      </p:sp>
      <p:sp>
        <p:nvSpPr>
          <p:cNvPr id="63" name="TextBox 62"/>
          <p:cNvSpPr txBox="1"/>
          <p:nvPr/>
        </p:nvSpPr>
        <p:spPr>
          <a:xfrm>
            <a:off x="9604689" y="614728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19516851"/>
      </p:ext>
    </p:extLst>
  </p:cSld>
  <p:clrMapOvr>
    <a:masterClrMapping/>
  </p:clrMapOvr>
  <mc:AlternateContent xmlns:mc="http://schemas.openxmlformats.org/markup-compatibility/2006">
    <mc:Choice xmlns:p14="http://schemas.microsoft.com/office/powerpoint/2010/main" Requires="p14">
      <p:transition spd="slow" p14:dur="2000" advTm="58918"/>
    </mc:Choice>
    <mc:Fallback>
      <p:transition spd="slow" advTm="58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0360" y="647240"/>
            <a:ext cx="11121554" cy="701731"/>
          </a:xfrm>
        </p:spPr>
        <p:txBody>
          <a:bodyPr/>
          <a:lstStyle/>
          <a:p>
            <a:r>
              <a:rPr lang="fr-FR" b="1" dirty="0" smtClean="0">
                <a:solidFill>
                  <a:schemeClr val="accent1">
                    <a:lumMod val="75000"/>
                  </a:schemeClr>
                </a:solidFill>
                <a:cs typeface="Segoe UI Light" panose="020B0502040204020203" pitchFamily="34" charset="0"/>
              </a:rPr>
              <a:t>Improved Method – SVD Imputation</a:t>
            </a:r>
            <a:endParaRPr lang="fr-FR" b="1" dirty="0">
              <a:solidFill>
                <a:schemeClr val="accent1">
                  <a:lumMod val="75000"/>
                </a:schemeClr>
              </a:solidFill>
              <a:cs typeface="Segoe UI Light" panose="020B0502040204020203"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790360" y="1754660"/>
                <a:ext cx="10194797" cy="1477328"/>
              </a:xfrm>
              <a:prstGeom prst="rect">
                <a:avLst/>
              </a:prstGeom>
              <a:noFill/>
            </p:spPr>
            <p:txBody>
              <a:bodyPr wrap="square" lIns="0" rtlCol="0" anchor="t">
                <a:spAutoFit/>
              </a:bodyPr>
              <a:lstStyle/>
              <a:p>
                <a:pPr marL="342900" indent="-342900">
                  <a:lnSpc>
                    <a:spcPct val="90000"/>
                  </a:lnSpc>
                  <a:buFont typeface="Wingdings" charset="2"/>
                  <a:buChar char="Ø"/>
                </a:pPr>
                <a:r>
                  <a:rPr lang="en-US" sz="2000" dirty="0" smtClean="0">
                    <a:solidFill>
                      <a:schemeClr val="tx1">
                        <a:lumMod val="50000"/>
                      </a:schemeClr>
                    </a:solidFill>
                    <a:latin typeface="Helvetica Neue Medium" charset="0"/>
                    <a:ea typeface="Helvetica Neue Medium" charset="0"/>
                    <a:cs typeface="Helvetica Neue Medium" charset="0"/>
                  </a:rPr>
                  <a:t>Iterative process to solve the imputation problem</a:t>
                </a:r>
                <a:endParaRPr lang="en-US" sz="2000" b="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r>
                  <a:rPr lang="en-US" sz="2000" b="1" dirty="0" smtClean="0">
                    <a:solidFill>
                      <a:schemeClr val="accent1">
                        <a:lumMod val="50000"/>
                      </a:schemeClr>
                    </a:solidFill>
                    <a:latin typeface="Helvetica Neue Medium" charset="0"/>
                    <a:ea typeface="Helvetica Neue Medium" charset="0"/>
                    <a:cs typeface="Helvetica Neue Medium" charset="0"/>
                  </a:rPr>
                  <a:t>Step 1 - </a:t>
                </a:r>
                <a:r>
                  <a:rPr lang="en-US" sz="2000" dirty="0">
                    <a:solidFill>
                      <a:schemeClr val="tx1">
                        <a:lumMod val="50000"/>
                      </a:schemeClr>
                    </a:solidFill>
                    <a:latin typeface="Helvetica Neue Medium" charset="0"/>
                    <a:ea typeface="Helvetica Neue Medium" charset="0"/>
                    <a:cs typeface="Helvetica Neue Medium" charset="0"/>
                  </a:rPr>
                  <a:t>Initially set the missing entries to the </a:t>
                </a:r>
                <a:r>
                  <a:rPr lang="en-US" sz="2000" dirty="0" smtClean="0">
                    <a:solidFill>
                      <a:schemeClr val="tx1">
                        <a:lumMod val="50000"/>
                      </a:schemeClr>
                    </a:solidFill>
                    <a:latin typeface="Helvetica Neue Medium" charset="0"/>
                    <a:ea typeface="Helvetica Neue Medium" charset="0"/>
                    <a:cs typeface="Helvetica Neue Medium" charset="0"/>
                  </a:rPr>
                  <a:t>mode of </a:t>
                </a:r>
                <a:r>
                  <a:rPr lang="en-US" sz="2000" dirty="0">
                    <a:solidFill>
                      <a:schemeClr val="tx1">
                        <a:lumMod val="50000"/>
                      </a:schemeClr>
                    </a:solidFill>
                    <a:latin typeface="Helvetica Neue Medium" charset="0"/>
                    <a:ea typeface="Helvetica Neue Medium" charset="0"/>
                    <a:cs typeface="Helvetica Neue Medium" charset="0"/>
                  </a:rPr>
                  <a:t>the non-missing entries for each </a:t>
                </a:r>
                <a:r>
                  <a:rPr lang="en-US" sz="2000" dirty="0" smtClean="0">
                    <a:solidFill>
                      <a:schemeClr val="tx1">
                        <a:lumMod val="50000"/>
                      </a:schemeClr>
                    </a:solidFill>
                    <a:latin typeface="Helvetica Neue Medium" charset="0"/>
                    <a:ea typeface="Helvetica Neue Medium" charset="0"/>
                    <a:cs typeface="Helvetica Neue Medium" charset="0"/>
                  </a:rPr>
                  <a:t>SNP column, </a:t>
                </a:r>
                <a:r>
                  <a:rPr lang="en-US" sz="2000" dirty="0">
                    <a:solidFill>
                      <a:schemeClr val="tx1">
                        <a:lumMod val="50000"/>
                      </a:schemeClr>
                    </a:solidFill>
                    <a:latin typeface="Helvetica Neue Medium" charset="0"/>
                    <a:ea typeface="Helvetica Neue Medium" charset="0"/>
                    <a:cs typeface="Helvetica Neue Medium" charset="0"/>
                  </a:rPr>
                  <a:t>producing a complete matrix </a:t>
                </a:r>
                <a14:m>
                  <m:oMath xmlns:m="http://schemas.openxmlformats.org/officeDocument/2006/math">
                    <m:sSup>
                      <m:sSupPr>
                        <m:ctrlPr>
                          <a:rPr lang="en-US" sz="2000" b="0" i="1" dirty="0" smtClean="0">
                            <a:solidFill>
                              <a:schemeClr val="tx1">
                                <a:lumMod val="50000"/>
                              </a:schemeClr>
                            </a:solidFill>
                            <a:latin typeface="Cambria Math" charset="0"/>
                            <a:ea typeface="Helvetica Neue Medium" charset="0"/>
                            <a:cs typeface="Helvetica Neue Medium" charset="0"/>
                          </a:rPr>
                        </m:ctrlPr>
                      </m:sSupPr>
                      <m:e>
                        <m:r>
                          <a:rPr lang="en-US" sz="2000" i="1" dirty="0" smtClean="0">
                            <a:solidFill>
                              <a:schemeClr val="tx1">
                                <a:lumMod val="50000"/>
                              </a:schemeClr>
                            </a:solidFill>
                            <a:latin typeface="Cambria Math" charset="0"/>
                            <a:ea typeface="Helvetica Neue Medium" charset="0"/>
                            <a:cs typeface="Helvetica Neue Medium" charset="0"/>
                          </a:rPr>
                          <m:t>𝑋</m:t>
                        </m:r>
                      </m:e>
                      <m:sup>
                        <m:r>
                          <a:rPr lang="en-US" sz="2000" b="0" i="1" dirty="0" smtClean="0">
                            <a:solidFill>
                              <a:schemeClr val="tx1">
                                <a:lumMod val="50000"/>
                              </a:schemeClr>
                            </a:solidFill>
                            <a:latin typeface="Cambria Math" charset="0"/>
                            <a:ea typeface="Helvetica Neue Medium" charset="0"/>
                            <a:cs typeface="Helvetica Neue Medium" charset="0"/>
                          </a:rPr>
                          <m:t>0</m:t>
                        </m:r>
                      </m:sup>
                    </m:sSup>
                  </m:oMath>
                </a14:m>
                <a:endParaRPr lang="en-US" sz="2000" b="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90360" y="1754660"/>
                <a:ext cx="10194797" cy="1477328"/>
              </a:xfrm>
              <a:prstGeom prst="rect">
                <a:avLst/>
              </a:prstGeom>
              <a:blipFill rotWithShape="0">
                <a:blip r:embed="rId5"/>
                <a:stretch>
                  <a:fillRect l="-1435" t="-4545"/>
                </a:stretch>
              </a:blipFill>
            </p:spPr>
            <p:txBody>
              <a:bodyPr/>
              <a:lstStyle/>
              <a:p>
                <a:r>
                  <a:rPr lang="en-US">
                    <a:noFill/>
                  </a:rPr>
                  <a:t> </a:t>
                </a:r>
              </a:p>
            </p:txBody>
          </p:sp>
        </mc:Fallback>
      </mc:AlternateContent>
      <p:pic>
        <p:nvPicPr>
          <p:cNvPr id="5" name="Picture 4"/>
          <p:cNvPicPr>
            <a:picLocks noChangeAspect="1"/>
          </p:cNvPicPr>
          <p:nvPr/>
        </p:nvPicPr>
        <p:blipFill>
          <a:blip r:embed="rId6"/>
          <a:stretch>
            <a:fillRect/>
          </a:stretch>
        </p:blipFill>
        <p:spPr>
          <a:xfrm>
            <a:off x="1186015" y="3231988"/>
            <a:ext cx="4000500" cy="3238500"/>
          </a:xfrm>
          <a:prstGeom prst="rect">
            <a:avLst/>
          </a:prstGeom>
        </p:spPr>
      </p:pic>
      <p:sp>
        <p:nvSpPr>
          <p:cNvPr id="6" name="TextBox 5"/>
          <p:cNvSpPr txBox="1"/>
          <p:nvPr/>
        </p:nvSpPr>
        <p:spPr>
          <a:xfrm>
            <a:off x="1481887" y="347673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7" name="TextBox 6"/>
          <p:cNvSpPr txBox="1"/>
          <p:nvPr/>
        </p:nvSpPr>
        <p:spPr>
          <a:xfrm>
            <a:off x="3737423" y="348442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8" name="TextBox 7"/>
          <p:cNvSpPr txBox="1"/>
          <p:nvPr/>
        </p:nvSpPr>
        <p:spPr>
          <a:xfrm>
            <a:off x="4652717" y="417576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9" name="TextBox 8"/>
          <p:cNvSpPr txBox="1"/>
          <p:nvPr/>
        </p:nvSpPr>
        <p:spPr>
          <a:xfrm>
            <a:off x="1468791" y="4905693"/>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10" name="TextBox 9"/>
          <p:cNvSpPr txBox="1"/>
          <p:nvPr/>
        </p:nvSpPr>
        <p:spPr>
          <a:xfrm>
            <a:off x="3717975" y="4902342"/>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11" name="TextBox 10"/>
          <p:cNvSpPr txBox="1"/>
          <p:nvPr/>
        </p:nvSpPr>
        <p:spPr>
          <a:xfrm>
            <a:off x="2520405" y="568424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12" name="TextBox 11"/>
          <p:cNvSpPr txBox="1"/>
          <p:nvPr/>
        </p:nvSpPr>
        <p:spPr>
          <a:xfrm>
            <a:off x="2549177" y="3484426"/>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13" name="TextBox 12"/>
          <p:cNvSpPr txBox="1"/>
          <p:nvPr/>
        </p:nvSpPr>
        <p:spPr>
          <a:xfrm>
            <a:off x="4652717" y="3484426"/>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14" name="TextBox 13"/>
          <p:cNvSpPr txBox="1"/>
          <p:nvPr/>
        </p:nvSpPr>
        <p:spPr>
          <a:xfrm>
            <a:off x="2520405" y="4900170"/>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15" name="TextBox 14"/>
          <p:cNvSpPr txBox="1"/>
          <p:nvPr/>
        </p:nvSpPr>
        <p:spPr>
          <a:xfrm>
            <a:off x="2520600" y="4156567"/>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16" name="TextBox 15"/>
          <p:cNvSpPr txBox="1"/>
          <p:nvPr/>
        </p:nvSpPr>
        <p:spPr>
          <a:xfrm>
            <a:off x="3717975" y="4163741"/>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17" name="TextBox 16"/>
          <p:cNvSpPr txBox="1"/>
          <p:nvPr/>
        </p:nvSpPr>
        <p:spPr>
          <a:xfrm>
            <a:off x="1481887" y="4151043"/>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18" name="TextBox 17"/>
          <p:cNvSpPr txBox="1"/>
          <p:nvPr/>
        </p:nvSpPr>
        <p:spPr>
          <a:xfrm>
            <a:off x="1482082" y="5684242"/>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a:t>
            </a:r>
            <a:endParaRPr lang="fr-FR" sz="2000" b="1" dirty="0">
              <a:solidFill>
                <a:srgbClr val="FF0000"/>
              </a:solidFill>
              <a:latin typeface="Helvetica Neue Thin" charset="0"/>
              <a:ea typeface="Helvetica Neue Thin" charset="0"/>
              <a:cs typeface="Helvetica Neue Thin" charset="0"/>
            </a:endParaRPr>
          </a:p>
        </p:txBody>
      </p:sp>
      <p:sp>
        <p:nvSpPr>
          <p:cNvPr id="19" name="TextBox 18"/>
          <p:cNvSpPr txBox="1"/>
          <p:nvPr/>
        </p:nvSpPr>
        <p:spPr>
          <a:xfrm>
            <a:off x="3717975" y="5686415"/>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20" name="TextBox 19"/>
          <p:cNvSpPr txBox="1"/>
          <p:nvPr/>
        </p:nvSpPr>
        <p:spPr>
          <a:xfrm>
            <a:off x="4652717" y="4930417"/>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21" name="TextBox 20"/>
          <p:cNvSpPr txBox="1"/>
          <p:nvPr/>
        </p:nvSpPr>
        <p:spPr>
          <a:xfrm>
            <a:off x="4652716" y="570344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22" name="Right Arrow 21"/>
          <p:cNvSpPr/>
          <p:nvPr/>
        </p:nvSpPr>
        <p:spPr>
          <a:xfrm>
            <a:off x="5452173" y="4406599"/>
            <a:ext cx="1266825" cy="70684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a:stretch>
            <a:fillRect/>
          </a:stretch>
        </p:blipFill>
        <p:spPr>
          <a:xfrm>
            <a:off x="6984657" y="3231988"/>
            <a:ext cx="4000500" cy="3238500"/>
          </a:xfrm>
          <a:prstGeom prst="rect">
            <a:avLst/>
          </a:prstGeom>
        </p:spPr>
      </p:pic>
      <p:sp>
        <p:nvSpPr>
          <p:cNvPr id="24" name="TextBox 23"/>
          <p:cNvSpPr txBox="1"/>
          <p:nvPr/>
        </p:nvSpPr>
        <p:spPr>
          <a:xfrm>
            <a:off x="7280529" y="347673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5" name="TextBox 24"/>
          <p:cNvSpPr txBox="1"/>
          <p:nvPr/>
        </p:nvSpPr>
        <p:spPr>
          <a:xfrm>
            <a:off x="9536065" y="348442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6" name="TextBox 25"/>
          <p:cNvSpPr txBox="1"/>
          <p:nvPr/>
        </p:nvSpPr>
        <p:spPr>
          <a:xfrm>
            <a:off x="10451359" y="417576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7" name="TextBox 26"/>
          <p:cNvSpPr txBox="1"/>
          <p:nvPr/>
        </p:nvSpPr>
        <p:spPr>
          <a:xfrm>
            <a:off x="7267433" y="4905693"/>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8" name="TextBox 27"/>
          <p:cNvSpPr txBox="1"/>
          <p:nvPr/>
        </p:nvSpPr>
        <p:spPr>
          <a:xfrm>
            <a:off x="9516617" y="4902342"/>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0</a:t>
            </a:r>
            <a:endParaRPr lang="fr-FR" sz="2000" b="1" dirty="0">
              <a:solidFill>
                <a:srgbClr val="FF0000"/>
              </a:solidFill>
              <a:latin typeface="Helvetica Neue Thin" charset="0"/>
              <a:ea typeface="Helvetica Neue Thin" charset="0"/>
              <a:cs typeface="Helvetica Neue Thin" charset="0"/>
            </a:endParaRPr>
          </a:p>
        </p:txBody>
      </p:sp>
      <p:sp>
        <p:nvSpPr>
          <p:cNvPr id="29" name="TextBox 28"/>
          <p:cNvSpPr txBox="1"/>
          <p:nvPr/>
        </p:nvSpPr>
        <p:spPr>
          <a:xfrm>
            <a:off x="8319047" y="568424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30" name="TextBox 29"/>
          <p:cNvSpPr txBox="1"/>
          <p:nvPr/>
        </p:nvSpPr>
        <p:spPr>
          <a:xfrm>
            <a:off x="8347819" y="3484426"/>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1" name="TextBox 30"/>
          <p:cNvSpPr txBox="1"/>
          <p:nvPr/>
        </p:nvSpPr>
        <p:spPr>
          <a:xfrm>
            <a:off x="10451359" y="3484426"/>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0</a:t>
            </a:r>
            <a:endParaRPr lang="fr-FR" sz="2000" b="1" dirty="0">
              <a:solidFill>
                <a:srgbClr val="FF0000"/>
              </a:solidFill>
              <a:latin typeface="Helvetica Neue Thin" charset="0"/>
              <a:ea typeface="Helvetica Neue Thin" charset="0"/>
              <a:cs typeface="Helvetica Neue Thin" charset="0"/>
            </a:endParaRPr>
          </a:p>
        </p:txBody>
      </p:sp>
      <p:sp>
        <p:nvSpPr>
          <p:cNvPr id="32" name="TextBox 31"/>
          <p:cNvSpPr txBox="1"/>
          <p:nvPr/>
        </p:nvSpPr>
        <p:spPr>
          <a:xfrm>
            <a:off x="8319047" y="4900170"/>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3" name="TextBox 32"/>
          <p:cNvSpPr txBox="1"/>
          <p:nvPr/>
        </p:nvSpPr>
        <p:spPr>
          <a:xfrm>
            <a:off x="8319242" y="4156567"/>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1</a:t>
            </a:r>
            <a:endParaRPr lang="fr-FR" sz="2000" b="1" dirty="0">
              <a:solidFill>
                <a:srgbClr val="FF0000"/>
              </a:solidFill>
              <a:latin typeface="Helvetica Neue Thin" charset="0"/>
              <a:ea typeface="Helvetica Neue Thin" charset="0"/>
              <a:cs typeface="Helvetica Neue Thin" charset="0"/>
            </a:endParaRPr>
          </a:p>
        </p:txBody>
      </p:sp>
      <p:sp>
        <p:nvSpPr>
          <p:cNvPr id="34" name="TextBox 33"/>
          <p:cNvSpPr txBox="1"/>
          <p:nvPr/>
        </p:nvSpPr>
        <p:spPr>
          <a:xfrm>
            <a:off x="9516617" y="4163741"/>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5" name="TextBox 34"/>
          <p:cNvSpPr txBox="1"/>
          <p:nvPr/>
        </p:nvSpPr>
        <p:spPr>
          <a:xfrm>
            <a:off x="7280529" y="4151043"/>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6" name="TextBox 35"/>
          <p:cNvSpPr txBox="1"/>
          <p:nvPr/>
        </p:nvSpPr>
        <p:spPr>
          <a:xfrm>
            <a:off x="7280724" y="5684242"/>
            <a:ext cx="334169" cy="461665"/>
          </a:xfrm>
          <a:prstGeom prst="rect">
            <a:avLst/>
          </a:prstGeom>
          <a:noFill/>
        </p:spPr>
        <p:txBody>
          <a:bodyPr wrap="square" lIns="0" rtlCol="0">
            <a:spAutoFit/>
          </a:bodyPr>
          <a:lstStyle/>
          <a:p>
            <a:pPr algn="ctr">
              <a:lnSpc>
                <a:spcPct val="120000"/>
              </a:lnSpc>
            </a:pPr>
            <a:r>
              <a:rPr lang="fr-FR" sz="2000" b="1" dirty="0" smtClean="0">
                <a:solidFill>
                  <a:srgbClr val="FF0000"/>
                </a:solidFill>
                <a:latin typeface="Helvetica Neue Thin" charset="0"/>
                <a:ea typeface="Helvetica Neue Thin" charset="0"/>
                <a:cs typeface="Helvetica Neue Thin" charset="0"/>
              </a:rPr>
              <a:t>2</a:t>
            </a:r>
            <a:endParaRPr lang="fr-FR" sz="2000" b="1" dirty="0">
              <a:solidFill>
                <a:srgbClr val="FF0000"/>
              </a:solidFill>
              <a:latin typeface="Helvetica Neue Thin" charset="0"/>
              <a:ea typeface="Helvetica Neue Thin" charset="0"/>
              <a:cs typeface="Helvetica Neue Thin" charset="0"/>
            </a:endParaRPr>
          </a:p>
        </p:txBody>
      </p:sp>
      <p:sp>
        <p:nvSpPr>
          <p:cNvPr id="37" name="TextBox 36"/>
          <p:cNvSpPr txBox="1"/>
          <p:nvPr/>
        </p:nvSpPr>
        <p:spPr>
          <a:xfrm>
            <a:off x="9516617" y="5686415"/>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38" name="TextBox 37"/>
          <p:cNvSpPr txBox="1"/>
          <p:nvPr/>
        </p:nvSpPr>
        <p:spPr>
          <a:xfrm>
            <a:off x="10466548" y="4930417"/>
            <a:ext cx="303790"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39" name="TextBox 38"/>
          <p:cNvSpPr txBox="1"/>
          <p:nvPr/>
        </p:nvSpPr>
        <p:spPr>
          <a:xfrm>
            <a:off x="10451358" y="5703442"/>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40" name="TextBox 39"/>
          <p:cNvSpPr txBox="1"/>
          <p:nvPr/>
        </p:nvSpPr>
        <p:spPr>
          <a:xfrm>
            <a:off x="5340078" y="3637677"/>
            <a:ext cx="1444728" cy="646331"/>
          </a:xfrm>
          <a:prstGeom prst="rect">
            <a:avLst/>
          </a:prstGeom>
          <a:noFill/>
        </p:spPr>
        <p:txBody>
          <a:bodyPr wrap="square" lIns="0" rtlCol="0" anchor="t">
            <a:spAutoFit/>
          </a:bodyPr>
          <a:lstStyle/>
          <a:p>
            <a:pPr algn="ctr">
              <a:lnSpc>
                <a:spcPct val="90000"/>
              </a:lnSpc>
            </a:pPr>
            <a:r>
              <a:rPr lang="en-US" sz="2000" b="1" dirty="0" smtClean="0">
                <a:solidFill>
                  <a:schemeClr val="accent1">
                    <a:lumMod val="50000"/>
                  </a:schemeClr>
                </a:solidFill>
                <a:latin typeface="Helvetica Neue Thin" charset="0"/>
                <a:ea typeface="Helvetica Neue Thin" charset="0"/>
                <a:cs typeface="Helvetica Neue Thin" charset="0"/>
              </a:rPr>
              <a:t>Mode Imputation</a:t>
            </a:r>
          </a:p>
        </p:txBody>
      </p:sp>
      <p:sp>
        <p:nvSpPr>
          <p:cNvPr id="41" name="TextBox 40"/>
          <p:cNvSpPr txBox="1"/>
          <p:nvPr/>
        </p:nvSpPr>
        <p:spPr>
          <a:xfrm>
            <a:off x="-132664" y="4529188"/>
            <a:ext cx="1487488"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SNPS</a:t>
            </a:r>
            <a:endParaRPr lang="fr-FR" sz="2000" b="1" dirty="0">
              <a:latin typeface="Helvetica Neue Thin" charset="0"/>
              <a:ea typeface="Helvetica Neue Thin" charset="0"/>
              <a:cs typeface="Helvetica Neue Thin"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74446806"/>
      </p:ext>
    </p:extLst>
  </p:cSld>
  <p:clrMapOvr>
    <a:masterClrMapping/>
  </p:clrMapOvr>
  <mc:AlternateContent xmlns:mc="http://schemas.openxmlformats.org/markup-compatibility/2006">
    <mc:Choice xmlns:p14="http://schemas.microsoft.com/office/powerpoint/2010/main" Requires="p14">
      <p:transition spd="slow" p14:dur="2000" advTm="85010"/>
    </mc:Choice>
    <mc:Fallback>
      <p:transition spd="slow" advTm="85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0360" y="647240"/>
            <a:ext cx="11121554" cy="701731"/>
          </a:xfrm>
        </p:spPr>
        <p:txBody>
          <a:bodyPr/>
          <a:lstStyle/>
          <a:p>
            <a:r>
              <a:rPr lang="fr-FR" b="1" dirty="0" smtClean="0">
                <a:solidFill>
                  <a:schemeClr val="accent1">
                    <a:lumMod val="75000"/>
                  </a:schemeClr>
                </a:solidFill>
                <a:cs typeface="Segoe UI Light" panose="020B0502040204020203" pitchFamily="34" charset="0"/>
              </a:rPr>
              <a:t>SVD Imputation</a:t>
            </a:r>
            <a:endParaRPr lang="fr-FR" b="1" dirty="0">
              <a:solidFill>
                <a:schemeClr val="accent1">
                  <a:lumMod val="75000"/>
                </a:schemeClr>
              </a:solidFill>
              <a:cs typeface="Segoe UI Light" panose="020B0502040204020203"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790360" y="1754660"/>
                <a:ext cx="10194797" cy="5360250"/>
              </a:xfrm>
              <a:prstGeom prst="rect">
                <a:avLst/>
              </a:prstGeom>
              <a:noFill/>
            </p:spPr>
            <p:txBody>
              <a:bodyPr wrap="square" lIns="0" rtlCol="0" anchor="t">
                <a:spAutoFit/>
              </a:bodyPr>
              <a:lstStyle/>
              <a:p>
                <a:pPr marL="342900" indent="-342900">
                  <a:lnSpc>
                    <a:spcPct val="90000"/>
                  </a:lnSpc>
                  <a:buFont typeface="Wingdings" charset="2"/>
                  <a:buChar char="Ø"/>
                </a:pPr>
                <a:r>
                  <a:rPr lang="en-US" sz="2000" b="1" dirty="0" smtClean="0">
                    <a:solidFill>
                      <a:schemeClr val="accent1">
                        <a:lumMod val="50000"/>
                      </a:schemeClr>
                    </a:solidFill>
                    <a:latin typeface="Helvetica Neue Medium" charset="0"/>
                    <a:ea typeface="Helvetica Neue Medium" charset="0"/>
                    <a:cs typeface="Helvetica Neue Medium" charset="0"/>
                  </a:rPr>
                  <a:t>Step 2 - </a:t>
                </a:r>
                <a:r>
                  <a:rPr lang="en-US" sz="2000" dirty="0">
                    <a:solidFill>
                      <a:schemeClr val="tx1">
                        <a:lumMod val="50000"/>
                      </a:schemeClr>
                    </a:solidFill>
                    <a:latin typeface="Helvetica Neue Medium" charset="0"/>
                    <a:ea typeface="Helvetica Neue Medium" charset="0"/>
                    <a:cs typeface="Helvetica Neue Medium" charset="0"/>
                  </a:rPr>
                  <a:t>Compute the SVD solution </a:t>
                </a:r>
                <a:r>
                  <a:rPr lang="en-US" sz="2000" dirty="0" smtClean="0">
                    <a:solidFill>
                      <a:schemeClr val="tx1">
                        <a:lumMod val="50000"/>
                      </a:schemeClr>
                    </a:solidFill>
                    <a:latin typeface="Helvetica Neue Medium" charset="0"/>
                    <a:ea typeface="Helvetica Neue Medium" charset="0"/>
                    <a:cs typeface="Helvetica Neue Medium" charset="0"/>
                  </a:rPr>
                  <a:t>for </a:t>
                </a:r>
                <a:r>
                  <a:rPr lang="en-US" sz="2000" dirty="0">
                    <a:solidFill>
                      <a:schemeClr val="tx1">
                        <a:lumMod val="50000"/>
                      </a:schemeClr>
                    </a:solidFill>
                    <a:latin typeface="Helvetica Neue Medium" charset="0"/>
                    <a:ea typeface="Helvetica Neue Medium" charset="0"/>
                    <a:cs typeface="Helvetica Neue Medium" charset="0"/>
                  </a:rPr>
                  <a:t>the complete matrix </a:t>
                </a:r>
                <a14:m>
                  <m:oMath xmlns:m="http://schemas.openxmlformats.org/officeDocument/2006/math">
                    <m:sSub>
                      <m:sSubPr>
                        <m:ctrlPr>
                          <a:rPr lang="en-US" sz="2000" b="0" i="1" smtClean="0">
                            <a:solidFill>
                              <a:schemeClr val="tx1">
                                <a:lumMod val="50000"/>
                              </a:schemeClr>
                            </a:solidFill>
                            <a:latin typeface="Cambria Math" charset="0"/>
                            <a:ea typeface="Helvetica Neue Medium" charset="0"/>
                            <a:cs typeface="Helvetica Neue Medium" charset="0"/>
                          </a:rPr>
                        </m:ctrlPr>
                      </m:sSubPr>
                      <m:e>
                        <m:r>
                          <a:rPr lang="en-US" sz="2000" b="0" i="1" smtClean="0">
                            <a:solidFill>
                              <a:schemeClr val="tx1">
                                <a:lumMod val="50000"/>
                              </a:schemeClr>
                            </a:solidFill>
                            <a:latin typeface="Cambria Math" charset="0"/>
                            <a:ea typeface="Helvetica Neue Medium" charset="0"/>
                            <a:cs typeface="Helvetica Neue Medium" charset="0"/>
                          </a:rPr>
                          <m:t>𝑋</m:t>
                        </m:r>
                      </m:e>
                      <m:sub>
                        <m:r>
                          <a:rPr lang="en-US" sz="2000" b="0" i="1" smtClean="0">
                            <a:solidFill>
                              <a:schemeClr val="tx1">
                                <a:lumMod val="50000"/>
                              </a:schemeClr>
                            </a:solidFill>
                            <a:latin typeface="Cambria Math" charset="0"/>
                            <a:ea typeface="Helvetica Neue Medium" charset="0"/>
                            <a:cs typeface="Helvetica Neue Medium" charset="0"/>
                          </a:rPr>
                          <m:t>𝑖</m:t>
                        </m:r>
                      </m:sub>
                    </m:sSub>
                  </m:oMath>
                </a14:m>
                <a:r>
                  <a:rPr lang="en-US" sz="2000" dirty="0" smtClean="0">
                    <a:solidFill>
                      <a:schemeClr val="tx1">
                        <a:lumMod val="50000"/>
                      </a:schemeClr>
                    </a:solidFill>
                    <a:latin typeface="Helvetica Neue Medium" charset="0"/>
                    <a:ea typeface="Helvetica Neue Medium" charset="0"/>
                    <a:cs typeface="Helvetica Neue Medium" charset="0"/>
                  </a:rPr>
                  <a:t> </a:t>
                </a:r>
                <a:r>
                  <a:rPr lang="en-US" sz="2000" dirty="0">
                    <a:solidFill>
                      <a:schemeClr val="tx1">
                        <a:lumMod val="50000"/>
                      </a:schemeClr>
                    </a:solidFill>
                    <a:latin typeface="Helvetica Neue Medium" charset="0"/>
                    <a:ea typeface="Helvetica Neue Medium" charset="0"/>
                    <a:cs typeface="Helvetica Neue Medium" charset="0"/>
                  </a:rPr>
                  <a:t>, and produce </a:t>
                </a:r>
                <a14:m>
                  <m:oMath xmlns:m="http://schemas.openxmlformats.org/officeDocument/2006/math">
                    <m:sSub>
                      <m:sSubPr>
                        <m:ctrlPr>
                          <a:rPr lang="en-US" sz="2000" i="1">
                            <a:solidFill>
                              <a:schemeClr val="tx1">
                                <a:lumMod val="50000"/>
                              </a:schemeClr>
                            </a:solidFill>
                            <a:latin typeface="Cambria Math" charset="0"/>
                            <a:ea typeface="Helvetica Neue Medium" charset="0"/>
                            <a:cs typeface="Helvetica Neue Medium" charset="0"/>
                          </a:rPr>
                        </m:ctrlPr>
                      </m:sSubPr>
                      <m:e>
                        <m:r>
                          <a:rPr lang="en-US" sz="2000" i="1">
                            <a:solidFill>
                              <a:schemeClr val="tx1">
                                <a:lumMod val="50000"/>
                              </a:schemeClr>
                            </a:solidFill>
                            <a:latin typeface="Cambria Math" charset="0"/>
                            <a:ea typeface="Helvetica Neue Medium" charset="0"/>
                            <a:cs typeface="Helvetica Neue Medium" charset="0"/>
                          </a:rPr>
                          <m:t>𝑋</m:t>
                        </m:r>
                      </m:e>
                      <m:sub>
                        <m:r>
                          <a:rPr lang="en-US" sz="2000" i="1">
                            <a:solidFill>
                              <a:schemeClr val="tx1">
                                <a:lumMod val="50000"/>
                              </a:schemeClr>
                            </a:solidFill>
                            <a:latin typeface="Cambria Math" charset="0"/>
                            <a:ea typeface="Helvetica Neue Medium" charset="0"/>
                            <a:cs typeface="Helvetica Neue Medium" charset="0"/>
                          </a:rPr>
                          <m:t>𝑖</m:t>
                        </m:r>
                        <m:r>
                          <a:rPr lang="en-US" sz="2000" b="0" i="1" smtClean="0">
                            <a:solidFill>
                              <a:schemeClr val="tx1">
                                <a:lumMod val="50000"/>
                              </a:schemeClr>
                            </a:solidFill>
                            <a:latin typeface="Cambria Math" charset="0"/>
                            <a:ea typeface="Helvetica Neue Medium" charset="0"/>
                            <a:cs typeface="Helvetica Neue Medium" charset="0"/>
                          </a:rPr>
                          <m:t>+1</m:t>
                        </m:r>
                      </m:sub>
                    </m:sSub>
                  </m:oMath>
                </a14:m>
                <a:r>
                  <a:rPr lang="en-US" sz="2000" dirty="0">
                    <a:solidFill>
                      <a:schemeClr val="tx1">
                        <a:lumMod val="50000"/>
                      </a:schemeClr>
                    </a:solidFill>
                    <a:latin typeface="Helvetica Neue Medium" charset="0"/>
                    <a:ea typeface="Helvetica Neue Medium" charset="0"/>
                    <a:cs typeface="Helvetica Neue Medium" charset="0"/>
                  </a:rPr>
                  <a:t>by replacing the missing values in X by the fitted values from this solution</a:t>
                </a:r>
                <a:r>
                  <a:rPr lang="en-US" sz="2000" dirty="0" smtClean="0">
                    <a:solidFill>
                      <a:schemeClr val="tx1">
                        <a:lumMod val="50000"/>
                      </a:schemeClr>
                    </a:solidFill>
                    <a:latin typeface="Helvetica Neue Medium" charset="0"/>
                    <a:ea typeface="Helvetica Neue Medium" charset="0"/>
                    <a:cs typeface="Helvetica Neue Medium" charset="0"/>
                  </a:rPr>
                  <a:t>.</a:t>
                </a: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r>
                  <a:rPr lang="en-US" sz="2000" b="1" dirty="0">
                    <a:solidFill>
                      <a:schemeClr val="accent1">
                        <a:lumMod val="50000"/>
                      </a:schemeClr>
                    </a:solidFill>
                    <a:latin typeface="Helvetica Neue Medium" charset="0"/>
                    <a:ea typeface="Helvetica Neue Medium" charset="0"/>
                    <a:cs typeface="Helvetica Neue Medium" charset="0"/>
                  </a:rPr>
                  <a:t>Step </a:t>
                </a:r>
                <a:r>
                  <a:rPr lang="en-US" sz="2000" b="1" dirty="0" smtClean="0">
                    <a:solidFill>
                      <a:schemeClr val="accent1">
                        <a:lumMod val="50000"/>
                      </a:schemeClr>
                    </a:solidFill>
                    <a:latin typeface="Helvetica Neue Medium" charset="0"/>
                    <a:ea typeface="Helvetica Neue Medium" charset="0"/>
                    <a:cs typeface="Helvetica Neue Medium" charset="0"/>
                  </a:rPr>
                  <a:t>3 </a:t>
                </a:r>
                <a:r>
                  <a:rPr lang="en-US" sz="2000" b="1" dirty="0">
                    <a:solidFill>
                      <a:schemeClr val="accent1">
                        <a:lumMod val="50000"/>
                      </a:schemeClr>
                    </a:solidFill>
                    <a:latin typeface="Helvetica Neue Medium" charset="0"/>
                    <a:ea typeface="Helvetica Neue Medium" charset="0"/>
                    <a:cs typeface="Helvetica Neue Medium" charset="0"/>
                  </a:rPr>
                  <a:t>- </a:t>
                </a:r>
                <a:r>
                  <a:rPr lang="en-US" sz="2000" dirty="0">
                    <a:solidFill>
                      <a:schemeClr val="tx1">
                        <a:lumMod val="50000"/>
                      </a:schemeClr>
                    </a:solidFill>
                    <a:latin typeface="Helvetica Neue Medium" charset="0"/>
                    <a:ea typeface="Helvetica Neue Medium" charset="0"/>
                    <a:cs typeface="Helvetica Neue Medium" charset="0"/>
                  </a:rPr>
                  <a:t>Set </a:t>
                </a:r>
                <a14:m>
                  <m:oMath xmlns:m="http://schemas.openxmlformats.org/officeDocument/2006/math">
                    <m:r>
                      <a:rPr lang="en-US" sz="2000" b="0" i="1" smtClean="0">
                        <a:solidFill>
                          <a:schemeClr val="tx1">
                            <a:lumMod val="50000"/>
                          </a:schemeClr>
                        </a:solidFill>
                        <a:latin typeface="Cambria Math" charset="0"/>
                        <a:ea typeface="Helvetica Neue Medium" charset="0"/>
                        <a:cs typeface="Helvetica Neue Medium" charset="0"/>
                      </a:rPr>
                      <m:t>𝑖</m:t>
                    </m:r>
                    <m:r>
                      <a:rPr lang="en-US" sz="2000" b="0" i="1" smtClean="0">
                        <a:solidFill>
                          <a:schemeClr val="tx1">
                            <a:lumMod val="50000"/>
                          </a:schemeClr>
                        </a:solidFill>
                        <a:latin typeface="Cambria Math" charset="0"/>
                        <a:ea typeface="Helvetica Neue Medium" charset="0"/>
                        <a:cs typeface="Helvetica Neue Medium" charset="0"/>
                      </a:rPr>
                      <m:t>←</m:t>
                    </m:r>
                    <m:r>
                      <a:rPr lang="en-US" sz="2000" b="0" i="1" smtClean="0">
                        <a:solidFill>
                          <a:schemeClr val="tx1">
                            <a:lumMod val="50000"/>
                          </a:schemeClr>
                        </a:solidFill>
                        <a:latin typeface="Cambria Math" charset="0"/>
                        <a:ea typeface="Helvetica Neue Medium" charset="0"/>
                        <a:cs typeface="Helvetica Neue Medium" charset="0"/>
                      </a:rPr>
                      <m:t>𝑖</m:t>
                    </m:r>
                    <m:r>
                      <a:rPr lang="en-US" sz="2000" b="0" i="1" smtClean="0">
                        <a:solidFill>
                          <a:schemeClr val="tx1">
                            <a:lumMod val="50000"/>
                          </a:schemeClr>
                        </a:solidFill>
                        <a:latin typeface="Cambria Math" charset="0"/>
                        <a:ea typeface="Helvetica Neue Medium" charset="0"/>
                        <a:cs typeface="Helvetica Neue Medium" charset="0"/>
                      </a:rPr>
                      <m:t>+1 </m:t>
                    </m:r>
                  </m:oMath>
                </a14:m>
                <a:r>
                  <a:rPr lang="en-US" sz="2000" dirty="0" smtClean="0">
                    <a:solidFill>
                      <a:schemeClr val="tx1">
                        <a:lumMod val="50000"/>
                      </a:schemeClr>
                    </a:solidFill>
                    <a:latin typeface="Helvetica Neue Medium" charset="0"/>
                    <a:ea typeface="Helvetica Neue Medium" charset="0"/>
                    <a:cs typeface="Helvetica Neue Medium" charset="0"/>
                  </a:rPr>
                  <a:t>and </a:t>
                </a:r>
                <a:r>
                  <a:rPr lang="en-US" sz="2000" dirty="0">
                    <a:solidFill>
                      <a:schemeClr val="tx1">
                        <a:lumMod val="50000"/>
                      </a:schemeClr>
                    </a:solidFill>
                    <a:latin typeface="Helvetica Neue Medium" charset="0"/>
                    <a:ea typeface="Helvetica Neue Medium" charset="0"/>
                    <a:cs typeface="Helvetica Neue Medium" charset="0"/>
                  </a:rPr>
                  <a:t>repeat step 2 for 10 iterations to get where </a:t>
                </a:r>
                <a14:m>
                  <m:oMath xmlns:m="http://schemas.openxmlformats.org/officeDocument/2006/math">
                    <m:sSub>
                      <m:sSubPr>
                        <m:ctrlPr>
                          <a:rPr lang="en-US" sz="2000" b="0" i="1" smtClean="0">
                            <a:solidFill>
                              <a:schemeClr val="tx1">
                                <a:lumMod val="50000"/>
                              </a:schemeClr>
                            </a:solidFill>
                            <a:latin typeface="Cambria Math" charset="0"/>
                            <a:ea typeface="Helvetica Neue Medium" charset="0"/>
                            <a:cs typeface="Helvetica Neue Medium" charset="0"/>
                          </a:rPr>
                        </m:ctrlPr>
                      </m:sSubPr>
                      <m:e>
                        <m:r>
                          <a:rPr lang="en-US" sz="2000" b="0" i="1" smtClean="0">
                            <a:solidFill>
                              <a:schemeClr val="tx1">
                                <a:lumMod val="50000"/>
                              </a:schemeClr>
                            </a:solidFill>
                            <a:latin typeface="Cambria Math" charset="0"/>
                            <a:ea typeface="Helvetica Neue Medium" charset="0"/>
                            <a:cs typeface="Helvetica Neue Medium" charset="0"/>
                          </a:rPr>
                          <m:t>𝑀</m:t>
                        </m:r>
                      </m:e>
                      <m:sub>
                        <m:r>
                          <a:rPr lang="en-US" sz="2000" b="0" i="1" smtClean="0">
                            <a:solidFill>
                              <a:schemeClr val="tx1">
                                <a:lumMod val="50000"/>
                              </a:schemeClr>
                            </a:solidFill>
                            <a:latin typeface="Cambria Math" charset="0"/>
                            <a:ea typeface="Helvetica Neue Medium" charset="0"/>
                            <a:cs typeface="Helvetica Neue Medium" charset="0"/>
                          </a:rPr>
                          <m:t>𝑖</m:t>
                        </m:r>
                      </m:sub>
                    </m:sSub>
                  </m:oMath>
                </a14:m>
                <a:r>
                  <a:rPr lang="en-US" sz="2000" dirty="0" smtClean="0">
                    <a:solidFill>
                      <a:schemeClr val="tx1">
                        <a:lumMod val="50000"/>
                      </a:schemeClr>
                    </a:solidFill>
                    <a:latin typeface="Helvetica Neue Medium" charset="0"/>
                    <a:ea typeface="Helvetica Neue Medium" charset="0"/>
                    <a:cs typeface="Helvetica Neue Medium" charset="0"/>
                  </a:rPr>
                  <a:t> </a:t>
                </a:r>
                <a:r>
                  <a:rPr lang="en-US" sz="2000" dirty="0">
                    <a:solidFill>
                      <a:schemeClr val="tx1">
                        <a:lumMod val="50000"/>
                      </a:schemeClr>
                    </a:solidFill>
                    <a:latin typeface="Helvetica Neue Medium" charset="0"/>
                    <a:ea typeface="Helvetica Neue Medium" charset="0"/>
                    <a:cs typeface="Helvetica Neue Medium" charset="0"/>
                  </a:rPr>
                  <a:t>the entire fitted matrix at the </a:t>
                </a:r>
                <a14:m>
                  <m:oMath xmlns:m="http://schemas.openxmlformats.org/officeDocument/2006/math">
                    <m:sSup>
                      <m:sSupPr>
                        <m:ctrlPr>
                          <a:rPr lang="en-US" sz="2000" b="0" i="1" smtClean="0">
                            <a:solidFill>
                              <a:schemeClr val="tx1">
                                <a:lumMod val="50000"/>
                              </a:schemeClr>
                            </a:solidFill>
                            <a:latin typeface="Cambria Math" charset="0"/>
                            <a:ea typeface="Helvetica Neue Medium" charset="0"/>
                            <a:cs typeface="Helvetica Neue Medium" charset="0"/>
                          </a:rPr>
                        </m:ctrlPr>
                      </m:sSupPr>
                      <m:e>
                        <m:r>
                          <a:rPr lang="en-US" sz="2000" b="0" i="1" smtClean="0">
                            <a:solidFill>
                              <a:schemeClr val="tx1">
                                <a:lumMod val="50000"/>
                              </a:schemeClr>
                            </a:solidFill>
                            <a:latin typeface="Cambria Math" charset="0"/>
                            <a:ea typeface="Helvetica Neue Medium" charset="0"/>
                            <a:cs typeface="Helvetica Neue Medium" charset="0"/>
                          </a:rPr>
                          <m:t>𝑖</m:t>
                        </m:r>
                      </m:e>
                      <m:sup>
                        <m:r>
                          <a:rPr lang="en-US" sz="2000" b="0" i="1" smtClean="0">
                            <a:solidFill>
                              <a:schemeClr val="tx1">
                                <a:lumMod val="50000"/>
                              </a:schemeClr>
                            </a:solidFill>
                            <a:latin typeface="Cambria Math" charset="0"/>
                            <a:ea typeface="Helvetica Neue Medium" charset="0"/>
                            <a:cs typeface="Helvetica Neue Medium" charset="0"/>
                          </a:rPr>
                          <m:t>𝑡h</m:t>
                        </m:r>
                      </m:sup>
                    </m:sSup>
                  </m:oMath>
                </a14:m>
                <a:r>
                  <a:rPr lang="en-US" sz="2000" dirty="0" smtClean="0">
                    <a:solidFill>
                      <a:schemeClr val="tx1">
                        <a:lumMod val="50000"/>
                      </a:schemeClr>
                    </a:solidFill>
                    <a:latin typeface="Helvetica Neue Medium" charset="0"/>
                    <a:ea typeface="Helvetica Neue Medium" charset="0"/>
                    <a:cs typeface="Helvetica Neue Medium" charset="0"/>
                  </a:rPr>
                  <a:t> </a:t>
                </a:r>
                <a:r>
                  <a:rPr lang="en-US" sz="2000" dirty="0">
                    <a:solidFill>
                      <a:schemeClr val="tx1">
                        <a:lumMod val="50000"/>
                      </a:schemeClr>
                    </a:solidFill>
                    <a:latin typeface="Helvetica Neue Medium" charset="0"/>
                    <a:ea typeface="Helvetica Neue Medium" charset="0"/>
                    <a:cs typeface="Helvetica Neue Medium" charset="0"/>
                  </a:rPr>
                  <a:t>stage</a:t>
                </a:r>
                <a:r>
                  <a:rPr lang="en-US" sz="2000" dirty="0" smtClean="0">
                    <a:solidFill>
                      <a:schemeClr val="tx1">
                        <a:lumMod val="50000"/>
                      </a:schemeClr>
                    </a:solidFill>
                    <a:latin typeface="Helvetica Neue Medium" charset="0"/>
                    <a:ea typeface="Helvetica Neue Medium" charset="0"/>
                    <a:cs typeface="Helvetica Neue Medium" charset="0"/>
                  </a:rPr>
                  <a:t>.</a:t>
                </a: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r>
                  <a:rPr lang="en-US" sz="2000" b="1" dirty="0">
                    <a:solidFill>
                      <a:schemeClr val="accent1">
                        <a:lumMod val="50000"/>
                      </a:schemeClr>
                    </a:solidFill>
                    <a:latin typeface="Helvetica Neue Medium" charset="0"/>
                    <a:ea typeface="Helvetica Neue Medium" charset="0"/>
                    <a:cs typeface="Helvetica Neue Medium" charset="0"/>
                  </a:rPr>
                  <a:t>Step </a:t>
                </a:r>
                <a:r>
                  <a:rPr lang="en-US" sz="2000" b="1" dirty="0" smtClean="0">
                    <a:solidFill>
                      <a:schemeClr val="accent1">
                        <a:lumMod val="50000"/>
                      </a:schemeClr>
                    </a:solidFill>
                    <a:latin typeface="Helvetica Neue Medium" charset="0"/>
                    <a:ea typeface="Helvetica Neue Medium" charset="0"/>
                    <a:cs typeface="Helvetica Neue Medium" charset="0"/>
                  </a:rPr>
                  <a:t>4 – </a:t>
                </a:r>
                <a:r>
                  <a:rPr lang="en-US" sz="2000" dirty="0" smtClean="0">
                    <a:solidFill>
                      <a:schemeClr val="tx1">
                        <a:lumMod val="50000"/>
                      </a:schemeClr>
                    </a:solidFill>
                    <a:latin typeface="Helvetica Neue Medium" charset="0"/>
                    <a:ea typeface="Helvetica Neue Medium" charset="0"/>
                    <a:cs typeface="Helvetica Neue Medium" charset="0"/>
                  </a:rPr>
                  <a:t>Apply constraints to limit result to </a:t>
                </a:r>
                <a14:m>
                  <m:oMath xmlns:m="http://schemas.openxmlformats.org/officeDocument/2006/math">
                    <m:d>
                      <m:dPr>
                        <m:begChr m:val="{"/>
                        <m:endChr m:val="}"/>
                        <m:ctrlPr>
                          <a:rPr lang="en-US" sz="2000" b="0" i="1" smtClean="0">
                            <a:solidFill>
                              <a:schemeClr val="tx1">
                                <a:lumMod val="50000"/>
                              </a:schemeClr>
                            </a:solidFill>
                            <a:latin typeface="Cambria Math" charset="0"/>
                            <a:ea typeface="Helvetica Neue Medium" charset="0"/>
                            <a:cs typeface="Helvetica Neue Medium" charset="0"/>
                          </a:rPr>
                        </m:ctrlPr>
                      </m:dPr>
                      <m:e>
                        <m:r>
                          <a:rPr lang="en-US" sz="2000" b="0" i="1" smtClean="0">
                            <a:solidFill>
                              <a:schemeClr val="tx1">
                                <a:lumMod val="50000"/>
                              </a:schemeClr>
                            </a:solidFill>
                            <a:latin typeface="Cambria Math" charset="0"/>
                            <a:ea typeface="Helvetica Neue Medium" charset="0"/>
                            <a:cs typeface="Helvetica Neue Medium" charset="0"/>
                          </a:rPr>
                          <m:t>0, 1, 2</m:t>
                        </m:r>
                      </m:e>
                    </m:d>
                  </m:oMath>
                </a14:m>
                <a:endParaRPr lang="en-US" sz="2000" b="0" dirty="0" smtClean="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a:p>
                <a:pPr marL="342900" indent="-342900">
                  <a:lnSpc>
                    <a:spcPct val="90000"/>
                  </a:lnSpc>
                  <a:buFont typeface="Wingdings" charset="2"/>
                  <a:buChar char="Ø"/>
                </a:pPr>
                <a:endParaRPr lang="en-US" sz="2000" dirty="0">
                  <a:solidFill>
                    <a:schemeClr val="tx1">
                      <a:lumMod val="50000"/>
                    </a:schemeClr>
                  </a:solidFill>
                  <a:latin typeface="Helvetica Neue Medium" charset="0"/>
                  <a:ea typeface="Helvetica Neue Medium" charset="0"/>
                  <a:cs typeface="Helvetica Neue Medium"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90360" y="1754660"/>
                <a:ext cx="10194797" cy="5360250"/>
              </a:xfrm>
              <a:prstGeom prst="rect">
                <a:avLst/>
              </a:prstGeom>
              <a:blipFill rotWithShape="0">
                <a:blip r:embed="rId5"/>
                <a:stretch>
                  <a:fillRect l="-1435" t="-1251" r="-957"/>
                </a:stretch>
              </a:blipFill>
            </p:spPr>
            <p:txBody>
              <a:bodyPr/>
              <a:lstStyle/>
              <a:p>
                <a:r>
                  <a:rPr lang="en-US">
                    <a:noFill/>
                  </a:rPr>
                  <a:t> </a:t>
                </a:r>
              </a:p>
            </p:txBody>
          </p:sp>
        </mc:Fallback>
      </mc:AlternateContent>
      <p:pic>
        <p:nvPicPr>
          <p:cNvPr id="2" name="Picture 1"/>
          <p:cNvPicPr>
            <a:picLocks noChangeAspect="1"/>
          </p:cNvPicPr>
          <p:nvPr/>
        </p:nvPicPr>
        <p:blipFill>
          <a:blip r:embed="rId6"/>
          <a:stretch>
            <a:fillRect/>
          </a:stretch>
        </p:blipFill>
        <p:spPr>
          <a:xfrm>
            <a:off x="605244" y="2579803"/>
            <a:ext cx="10565027" cy="1854982"/>
          </a:xfrm>
          <a:prstGeom prst="rect">
            <a:avLst/>
          </a:prstGeom>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68897766"/>
      </p:ext>
    </p:extLst>
  </p:cSld>
  <p:clrMapOvr>
    <a:masterClrMapping/>
  </p:clrMapOvr>
  <mc:AlternateContent xmlns:mc="http://schemas.openxmlformats.org/markup-compatibility/2006">
    <mc:Choice xmlns:p14="http://schemas.microsoft.com/office/powerpoint/2010/main" Requires="p14">
      <p:transition spd="slow" p14:dur="2000" advTm="66509"/>
    </mc:Choice>
    <mc:Fallback>
      <p:transition spd="slow" advTm="66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Custom 48">
      <a:dk1>
        <a:srgbClr val="565656"/>
      </a:dk1>
      <a:lt1>
        <a:sysClr val="window" lastClr="FFFFFF"/>
      </a:lt1>
      <a:dk2>
        <a:srgbClr val="44546A"/>
      </a:dk2>
      <a:lt2>
        <a:srgbClr val="E7E6E6"/>
      </a:lt2>
      <a:accent1>
        <a:srgbClr val="1ABC9C"/>
      </a:accent1>
      <a:accent2>
        <a:srgbClr val="3498DB"/>
      </a:accent2>
      <a:accent3>
        <a:srgbClr val="E95849"/>
      </a:accent3>
      <a:accent4>
        <a:srgbClr val="E67E22"/>
      </a:accent4>
      <a:accent5>
        <a:srgbClr val="34495E"/>
      </a:accent5>
      <a:accent6>
        <a:srgbClr val="9B59B6"/>
      </a:accent6>
      <a:hlink>
        <a:srgbClr val="00B0F0"/>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nchor="t">
        <a:spAutoFit/>
      </a:bodyPr>
      <a:lstStyle>
        <a:defPPr>
          <a:lnSpc>
            <a:spcPct val="90000"/>
          </a:lnSpc>
          <a:defRPr sz="2000" smtClean="0">
            <a:latin typeface="Helvetica Neue Thin" charset="0"/>
            <a:ea typeface="Helvetica Neue Thin" charset="0"/>
            <a:cs typeface="Helvetica Neue Thin"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FA520563873D4EB8CBD5344A351BEB" ma:contentTypeVersion="0" ma:contentTypeDescription="Crée un document." ma:contentTypeScope="" ma:versionID="005ce72954985de94fc750614f2007cc">
  <xsd:schema xmlns:xsd="http://www.w3.org/2001/XMLSchema" xmlns:xs="http://www.w3.org/2001/XMLSchema" xmlns:p="http://schemas.microsoft.com/office/2006/metadata/properties" targetNamespace="http://schemas.microsoft.com/office/2006/metadata/properties" ma:root="true" ma:fieldsID="36883d0f3030e52908f9a4448a35c02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14EDAB-351E-4851-B148-260C81C296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5457E87-E546-449E-A4D1-371201992E58}">
  <ds:schemaRefs>
    <ds:schemaRef ds:uri="http://schemas.microsoft.com/sharepoint/v3/contenttype/forms"/>
  </ds:schemaRefs>
</ds:datastoreItem>
</file>

<file path=customXml/itemProps3.xml><?xml version="1.0" encoding="utf-8"?>
<ds:datastoreItem xmlns:ds="http://schemas.openxmlformats.org/officeDocument/2006/customXml" ds:itemID="{88BF5EC3-CBCF-41C7-846F-A9B4B81CCEA8}">
  <ds:schemaRefs>
    <ds:schemaRef ds:uri="http://schemas.microsoft.com/office/2006/metadata/properties"/>
    <ds:schemaRef ds:uri="http://purl.org/dc/elements/1.1/"/>
    <ds:schemaRef ds:uri="http://purl.org/dc/dcmitype/"/>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3190</TotalTime>
  <Words>1909</Words>
  <Application>Microsoft Macintosh PowerPoint</Application>
  <PresentationFormat>Widescreen</PresentationFormat>
  <Paragraphs>271</Paragraphs>
  <Slides>12</Slides>
  <Notes>12</Notes>
  <HiddenSlides>0</HiddenSlides>
  <MMClips>12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Calibri</vt:lpstr>
      <vt:lpstr>Cambria Math</vt:lpstr>
      <vt:lpstr>Helvetica Neue</vt:lpstr>
      <vt:lpstr>Helvetica Neue Light</vt:lpstr>
      <vt:lpstr>Helvetica Neue Medium</vt:lpstr>
      <vt:lpstr>Helvetica Neue Thin</vt:lpstr>
      <vt:lpstr>HelveticaNeue-UltraLight</vt:lpstr>
      <vt:lpstr>Segoe UI Light</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Peetch by Slidor</dc:title>
  <dc:creator>Slidor</dc:creator>
  <cp:keywords>Slidor;Template;Peetch;PowerPoint</cp:keywords>
  <cp:lastModifiedBy>Ronak Sumbaly</cp:lastModifiedBy>
  <cp:revision>315</cp:revision>
  <dcterms:created xsi:type="dcterms:W3CDTF">2015-10-12T10:51:44Z</dcterms:created>
  <dcterms:modified xsi:type="dcterms:W3CDTF">2016-06-11T18:03:52Z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0x01010005FA520563873D4EB8CBD5344A351BEB</vt:lpwstr>
  </property>
</Properties>
</file>